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85" r:id="rId3"/>
    <p:sldId id="283" r:id="rId4"/>
    <p:sldId id="308" r:id="rId5"/>
    <p:sldId id="287" r:id="rId6"/>
    <p:sldId id="271" r:id="rId7"/>
    <p:sldId id="309" r:id="rId8"/>
    <p:sldId id="310" r:id="rId9"/>
    <p:sldId id="288" r:id="rId10"/>
    <p:sldId id="291" r:id="rId11"/>
    <p:sldId id="314" r:id="rId12"/>
    <p:sldId id="290" r:id="rId13"/>
    <p:sldId id="321" r:id="rId14"/>
    <p:sldId id="296" r:id="rId15"/>
    <p:sldId id="325" r:id="rId16"/>
    <p:sldId id="300" r:id="rId17"/>
    <p:sldId id="335" r:id="rId18"/>
    <p:sldId id="332" r:id="rId19"/>
    <p:sldId id="338" r:id="rId20"/>
    <p:sldId id="339" r:id="rId21"/>
    <p:sldId id="340" r:id="rId22"/>
    <p:sldId id="341" r:id="rId23"/>
    <p:sldId id="261" r:id="rId24"/>
    <p:sldId id="337" r:id="rId25"/>
  </p:sldIdLst>
  <p:sldSz cx="9144000" cy="6858000" type="screen4x3"/>
  <p:notesSz cx="6858000" cy="9144000"/>
  <p:embeddedFontLst>
    <p:embeddedFont>
      <p:font typeface="Calibri" pitchFamily="34" charset="0"/>
      <p:regular r:id="rId27"/>
      <p:bold r:id="rId28"/>
      <p:italic r:id="rId29"/>
      <p:boldItalic r:id="rId30"/>
    </p:embeddedFont>
    <p:embeddedFont>
      <p:font typeface="Tahoma" pitchFamily="34" charset="0"/>
      <p:regular r:id="rId31"/>
      <p:bold r:id="rId32"/>
    </p:embeddedFont>
  </p:embeddedFontLst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8000"/>
    <a:srgbClr val="8CFCF7"/>
    <a:srgbClr val="6720F6"/>
    <a:srgbClr val="006600"/>
    <a:srgbClr val="E1E9F7"/>
    <a:srgbClr val="FCE5B6"/>
    <a:srgbClr val="FFFED2"/>
    <a:srgbClr val="89A8D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94624" autoAdjust="0"/>
  </p:normalViewPr>
  <p:slideViewPr>
    <p:cSldViewPr showGuides="1">
      <p:cViewPr varScale="1">
        <p:scale>
          <a:sx n="70" d="100"/>
          <a:sy n="70" d="100"/>
        </p:scale>
        <p:origin x="-552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259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75C43-DB51-4D40-AF91-427F5FDAD42F}" type="datetimeFigureOut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79B58-144C-4FBC-B0E7-06DFBD2DE29A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253792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979B58-144C-4FBC-B0E7-06DFBD2DE29A}" type="slidenum">
              <a:rPr lang="bg-BG" smtClean="0"/>
              <a:pPr/>
              <a:t>1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497020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979B58-144C-4FBC-B0E7-06DFBD2DE29A}" type="slidenum">
              <a:rPr lang="bg-BG" smtClean="0"/>
              <a:pPr/>
              <a:t>3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347934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A28CA-ABA5-41BC-81D7-99ED431E1B80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679127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5197-D27B-4E24-A6D4-E27EAE76D58A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836234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DCCB7-4602-4097-A884-37C5A383021C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793850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05D8-C79D-4789-9FB4-EA11B9AD05CC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09168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C8D0-2596-4A65-BDD7-806E0D263B38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4167756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FEDF-8ABD-44E3-A2E4-384D5A174548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223338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D3DD-1F1C-48C6-B541-CC1F385BE0F7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82027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8D9F0-62BC-4817-8009-E49D44E9F9FB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28018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BDD8C-6866-4205-9FCA-E7344E953B24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78850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081E0-32EC-43BE-B9C9-8C071831EEAC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88441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31D55-372E-4F49-A52C-156C1A2ADD29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310029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F1643-F3B6-4CD6-A6C9-3A4CC15FE7E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483599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40386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CD471-C3E4-4392-98BC-89B9055D685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488945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453996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E1E9F7"/>
            </a:gs>
            <a:gs pos="23000">
              <a:schemeClr val="accent5">
                <a:lumMod val="20000"/>
                <a:lumOff val="80000"/>
              </a:schemeClr>
            </a:gs>
            <a:gs pos="69000">
              <a:schemeClr val="accent1">
                <a:tint val="44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02567-F21C-43F2-A9E8-05E80543F5B1}" type="datetime1">
              <a:rPr lang="bg-BG" smtClean="0"/>
              <a:pPr/>
              <a:t>9.10.2019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BB962-ADF7-4791-9895-1A528AB15536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0350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85744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diagnostika.pptx" TargetMode="External"/><Relationship Id="rId7" Type="http://schemas.openxmlformats.org/officeDocument/2006/relationships/hyperlink" Target="metod%20osigurenost.pptx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inovativni%20podh.pptx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12.png"/><Relationship Id="rId9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3000">
              <a:srgbClr val="E1E9F7"/>
            </a:gs>
            <a:gs pos="23000">
              <a:schemeClr val="accent5">
                <a:lumMod val="20000"/>
                <a:lumOff val="80000"/>
              </a:schemeClr>
            </a:gs>
            <a:gs pos="69000">
              <a:schemeClr val="accent1">
                <a:tint val="44500"/>
                <a:satMod val="1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Резултат с изображение за приказ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772816"/>
            <a:ext cx="4320480" cy="4254977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5723344"/>
            <a:ext cx="9144000" cy="786241"/>
          </a:xfrm>
          <a:prstGeom prst="rect">
            <a:avLst/>
          </a:prstGeom>
          <a:solidFill>
            <a:schemeClr val="bg1">
              <a:alpha val="37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bg-BG" sz="2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Това не е просто </a:t>
            </a:r>
            <a:r>
              <a:rPr lang="bg-BG" sz="2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едИн</a:t>
            </a:r>
            <a:r>
              <a:rPr lang="bg-BG" sz="2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ПРОЕКТ, </a:t>
            </a:r>
            <a:endParaRPr lang="bg-BG" sz="2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lnSpc>
                <a:spcPts val="2700"/>
              </a:lnSpc>
            </a:pPr>
            <a:r>
              <a:rPr lang="bg-BG" sz="2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това е необятният свят </a:t>
            </a:r>
            <a:r>
              <a:rPr lang="bg-BG" sz="2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</a:t>
            </a:r>
            <a:r>
              <a:rPr lang="bg-BG" sz="2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детето!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68DBB962-ADF7-4791-9895-1A528AB15536}" type="slidenum">
              <a:rPr lang="bg-BG" b="1" smtClean="0">
                <a:solidFill>
                  <a:schemeClr val="bg1"/>
                </a:solidFill>
              </a:rPr>
              <a:pPr/>
              <a:t>1</a:t>
            </a:fld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3728" y="188640"/>
            <a:ext cx="4824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i="1" dirty="0" smtClean="0"/>
              <a:t>Проект  „Социално-икономическа и образователна интеграция на уязвими групи на територията на община Радомир“</a:t>
            </a:r>
            <a:endParaRPr lang="bg-BG" sz="2200" b="1" dirty="0" smtClean="0"/>
          </a:p>
        </p:txBody>
      </p:sp>
      <p:pic>
        <p:nvPicPr>
          <p:cNvPr id="2867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5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2089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2</a:t>
            </a:fld>
            <a:endParaRPr lang="bg-BG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clrChange>
              <a:clrFrom>
                <a:srgbClr val="84C2EB">
                  <a:alpha val="76471"/>
                </a:srgbClr>
              </a:clrFrom>
              <a:clrTo>
                <a:srgbClr val="84C2E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-193412" y="1628800"/>
            <a:ext cx="9337412" cy="5229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3568" y="1196752"/>
            <a:ext cx="7848872" cy="914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  <a:defRPr/>
            </a:pPr>
            <a:r>
              <a:rPr lang="bg-BG" sz="2400" i="1" dirty="0" smtClean="0"/>
              <a:t>Проект  „Социално-икономическа и образователна интеграция на уязвими групи на територията на община Радомир“</a:t>
            </a:r>
            <a:endParaRPr lang="bg-BG" sz="2400" dirty="0">
              <a:latin typeface="+mj-lt"/>
              <a:cs typeface="Tahoma" panose="020B0604030504040204" pitchFamily="34" charset="0"/>
            </a:endParaRPr>
          </a:p>
        </p:txBody>
      </p:sp>
      <p:pic>
        <p:nvPicPr>
          <p:cNvPr id="2662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4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392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3</a:t>
            </a:fld>
            <a:endParaRPr lang="bg-BG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0" y="4676656"/>
            <a:ext cx="704807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bg-BG" altLang="bg-BG" sz="2000" b="1" dirty="0">
                <a:solidFill>
                  <a:srgbClr val="C00000"/>
                </a:solidFill>
              </a:rPr>
              <a:t>Основна </a:t>
            </a:r>
            <a:r>
              <a:rPr lang="bg-BG" altLang="bg-BG" sz="2000" b="1" dirty="0" smtClean="0">
                <a:solidFill>
                  <a:srgbClr val="C00000"/>
                </a:solidFill>
              </a:rPr>
              <a:t>цел</a:t>
            </a:r>
            <a:endParaRPr lang="en-US" altLang="bg-BG" sz="2000" b="1" dirty="0" smtClean="0">
              <a:solidFill>
                <a:srgbClr val="C00000"/>
              </a:solidFill>
            </a:endParaRPr>
          </a:p>
          <a:p>
            <a:pPr algn="ctr" eaLnBrk="1" hangingPunct="1"/>
            <a:r>
              <a:rPr lang="bg-BG" altLang="bg-BG" sz="2000" dirty="0" smtClean="0">
                <a:solidFill>
                  <a:srgbClr val="002060"/>
                </a:solidFill>
              </a:rPr>
              <a:t>Осигуряване на </a:t>
            </a:r>
            <a:r>
              <a:rPr lang="bg-BG" altLang="bg-BG" sz="2000" dirty="0">
                <a:solidFill>
                  <a:srgbClr val="002060"/>
                </a:solidFill>
              </a:rPr>
              <a:t>емоционален </a:t>
            </a:r>
            <a:endParaRPr lang="en-US" altLang="bg-BG" sz="2000" dirty="0" smtClean="0">
              <a:solidFill>
                <a:srgbClr val="002060"/>
              </a:solidFill>
            </a:endParaRPr>
          </a:p>
          <a:p>
            <a:pPr algn="ctr" eaLnBrk="1" hangingPunct="1"/>
            <a:r>
              <a:rPr lang="bg-BG" altLang="bg-BG" sz="2000" dirty="0" smtClean="0">
                <a:solidFill>
                  <a:srgbClr val="002060"/>
                </a:solidFill>
              </a:rPr>
              <a:t>и психологически комфорт чрез допълнително изучаване на български език на </a:t>
            </a:r>
            <a:r>
              <a:rPr lang="bg-BG" altLang="bg-BG" sz="2000" dirty="0">
                <a:solidFill>
                  <a:srgbClr val="002060"/>
                </a:solidFill>
              </a:rPr>
              <a:t>детето </a:t>
            </a:r>
            <a:endParaRPr lang="en-US" altLang="bg-BG" sz="2000" dirty="0" smtClean="0">
              <a:solidFill>
                <a:srgbClr val="002060"/>
              </a:solidFill>
            </a:endParaRPr>
          </a:p>
          <a:p>
            <a:pPr algn="ctr" eaLnBrk="1" hangingPunct="1"/>
            <a:r>
              <a:rPr lang="bg-BG" altLang="bg-BG" sz="2000" dirty="0" smtClean="0">
                <a:solidFill>
                  <a:srgbClr val="002060"/>
                </a:solidFill>
              </a:rPr>
              <a:t>и </a:t>
            </a:r>
            <a:r>
              <a:rPr lang="bg-BG" altLang="bg-BG" sz="2000" dirty="0">
                <a:solidFill>
                  <a:srgbClr val="002060"/>
                </a:solidFill>
              </a:rPr>
              <a:t>създаване на </a:t>
            </a:r>
            <a:r>
              <a:rPr lang="bg-BG" altLang="bg-BG" sz="2000" dirty="0" smtClean="0">
                <a:solidFill>
                  <a:srgbClr val="002060"/>
                </a:solidFill>
              </a:rPr>
              <a:t>оптимални </a:t>
            </a:r>
            <a:r>
              <a:rPr lang="bg-BG" altLang="bg-BG" sz="2000" dirty="0">
                <a:solidFill>
                  <a:srgbClr val="002060"/>
                </a:solidFill>
              </a:rPr>
              <a:t>условия </a:t>
            </a:r>
            <a:endParaRPr lang="en-US" altLang="bg-BG" sz="2000" dirty="0" smtClean="0">
              <a:solidFill>
                <a:srgbClr val="002060"/>
              </a:solidFill>
            </a:endParaRPr>
          </a:p>
          <a:p>
            <a:pPr algn="ctr" eaLnBrk="1" hangingPunct="1"/>
            <a:r>
              <a:rPr lang="bg-BG" altLang="bg-BG" sz="2000" dirty="0" smtClean="0">
                <a:solidFill>
                  <a:srgbClr val="002060"/>
                </a:solidFill>
              </a:rPr>
              <a:t>за </a:t>
            </a:r>
            <a:r>
              <a:rPr lang="bg-BG" altLang="bg-BG" sz="2000" dirty="0">
                <a:solidFill>
                  <a:srgbClr val="002060"/>
                </a:solidFill>
              </a:rPr>
              <a:t>развитие на индивидуалния </a:t>
            </a:r>
            <a:r>
              <a:rPr lang="bg-BG" altLang="bg-BG" sz="2000" dirty="0" smtClean="0">
                <a:solidFill>
                  <a:srgbClr val="002060"/>
                </a:solidFill>
              </a:rPr>
              <a:t>му </a:t>
            </a:r>
            <a:r>
              <a:rPr lang="bg-BG" altLang="bg-BG" sz="2000" dirty="0">
                <a:solidFill>
                  <a:srgbClr val="002060"/>
                </a:solidFill>
              </a:rPr>
              <a:t>личностен потенциал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714492"/>
            <a:ext cx="5400600" cy="936104"/>
          </a:xfrm>
        </p:spPr>
        <p:txBody>
          <a:bodyPr/>
          <a:lstStyle/>
          <a:p>
            <a:pPr>
              <a:defRPr/>
            </a:pPr>
            <a:r>
              <a:rPr lang="bg-BG" sz="2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Концептуална идея</a:t>
            </a:r>
            <a:r>
              <a:rPr lang="en-US" sz="2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bg-BG" altLang="bg-BG" sz="2400" b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ДЕТЕТО ДА СЕ ЧУВСТВА ДОБРЕ</a:t>
            </a:r>
            <a:r>
              <a:rPr lang="bg-BG" altLang="bg-BG" sz="24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bg-BG" altLang="bg-BG" sz="24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bg-BG" sz="2400" b="1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12"/>
          <p:cNvSpPr txBox="1">
            <a:spLocks noChangeArrowheads="1"/>
          </p:cNvSpPr>
          <p:nvPr/>
        </p:nvSpPr>
        <p:spPr>
          <a:xfrm>
            <a:off x="3739902" y="3356992"/>
            <a:ext cx="5410200" cy="23762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endParaRPr lang="bg-BG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464333"/>
            <a:ext cx="2861949" cy="4372526"/>
          </a:xfrm>
          <a:prstGeom prst="rect">
            <a:avLst/>
          </a:prstGeom>
        </p:spPr>
      </p:pic>
      <p:pic>
        <p:nvPicPr>
          <p:cNvPr id="2560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5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0030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632648"/>
            <a:ext cx="8352928" cy="4441216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softEdge rad="31750"/>
          </a:effectLst>
        </p:spPr>
        <p:txBody>
          <a:bodyPr wrap="square">
            <a:spAutoFit/>
          </a:bodyPr>
          <a:lstStyle/>
          <a:p>
            <a:r>
              <a:rPr lang="bg-BG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ОБРАЗОВАТЕЛНИ АКЦЕНТИ ЗА ОСЪЩЕСТВЯВАНЕ НА ЦЕЛИТЕ</a:t>
            </a:r>
            <a:endParaRPr lang="en-US" sz="2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bg-BG" sz="2000" b="1" dirty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spcAft>
                <a:spcPts val="1200"/>
              </a:spcAft>
              <a:buBlip>
                <a:blip r:embed="rId2"/>
              </a:buBlip>
            </a:pPr>
            <a:r>
              <a:rPr lang="ru-RU" sz="2000" b="1" dirty="0" err="1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Осигуряване</a:t>
            </a: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на системно обучение и </a:t>
            </a:r>
            <a:r>
              <a:rPr lang="ru-RU" sz="2000" b="1" dirty="0" err="1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възпитание</a:t>
            </a: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съобразени</a:t>
            </a: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с:</a:t>
            </a:r>
          </a:p>
          <a:p>
            <a:pPr marL="536575" indent="-177800">
              <a:lnSpc>
                <a:spcPct val="80000"/>
              </a:lnSpc>
              <a:spcAft>
                <a:spcPts val="600"/>
              </a:spcAft>
              <a:buClr>
                <a:srgbClr val="E74A19"/>
              </a:buClr>
              <a:buSzPct val="85000"/>
              <a:buFont typeface="Tahoma" panose="020B0604030504040204" pitchFamily="34" charset="0"/>
              <a:buChar char="●"/>
              <a:defRPr/>
            </a:pPr>
            <a:r>
              <a:rPr lang="bg-B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възрастовата сензитивност</a:t>
            </a:r>
          </a:p>
          <a:p>
            <a:pPr marL="536575" indent="-177800">
              <a:lnSpc>
                <a:spcPct val="80000"/>
              </a:lnSpc>
              <a:spcAft>
                <a:spcPts val="600"/>
              </a:spcAft>
              <a:buClr>
                <a:srgbClr val="E74A19"/>
              </a:buClr>
              <a:buSzPct val="85000"/>
              <a:buFont typeface="Tahoma" panose="020B0604030504040204" pitchFamily="34" charset="0"/>
              <a:buChar char="●"/>
              <a:defRPr/>
            </a:pPr>
            <a:r>
              <a:rPr lang="bg-B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актуалните образователни потребности на обществото</a:t>
            </a:r>
          </a:p>
          <a:p>
            <a:pPr marL="536575" indent="-177800">
              <a:lnSpc>
                <a:spcPct val="80000"/>
              </a:lnSpc>
              <a:spcAft>
                <a:spcPts val="600"/>
              </a:spcAft>
              <a:buClr>
                <a:srgbClr val="E74A19"/>
              </a:buClr>
              <a:buSzPct val="85000"/>
              <a:buFont typeface="Tahoma" panose="020B0604030504040204" pitchFamily="34" charset="0"/>
              <a:buChar char="●"/>
              <a:defRPr/>
            </a:pPr>
            <a:r>
              <a:rPr lang="bg-B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индивидуалния потенциал на детето</a:t>
            </a:r>
          </a:p>
          <a:p>
            <a:pPr marL="536575" indent="-177800">
              <a:lnSpc>
                <a:spcPct val="80000"/>
              </a:lnSpc>
              <a:spcAft>
                <a:spcPts val="600"/>
              </a:spcAft>
              <a:buClr>
                <a:srgbClr val="E74A19"/>
              </a:buClr>
              <a:buSzPct val="85000"/>
              <a:buFont typeface="Tahoma" panose="020B0604030504040204" pitchFamily="34" charset="0"/>
              <a:buChar char="●"/>
              <a:defRPr/>
            </a:pPr>
            <a:r>
              <a:rPr lang="bg-B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особеностите на деца, които нямат равен старт:</a:t>
            </a:r>
          </a:p>
          <a:p>
            <a:pPr marL="715963" lvl="1" indent="-180975">
              <a:lnSpc>
                <a:spcPts val="2160"/>
              </a:lnSpc>
              <a:buClr>
                <a:srgbClr val="05B7AF"/>
              </a:buClr>
              <a:buFontTx/>
              <a:buChar char="•"/>
              <a:defRPr/>
            </a:pPr>
            <a:r>
              <a:rPr lang="bg-B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деца със специални образователни потребности;</a:t>
            </a:r>
          </a:p>
          <a:p>
            <a:pPr marL="715963" lvl="1" indent="-180975">
              <a:lnSpc>
                <a:spcPts val="2160"/>
              </a:lnSpc>
              <a:buClr>
                <a:srgbClr val="05B7AF"/>
              </a:buClr>
              <a:buFontTx/>
              <a:buChar char="•"/>
              <a:defRPr/>
            </a:pPr>
            <a:r>
              <a:rPr lang="bg-B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деца от социално слаби семейства;</a:t>
            </a:r>
          </a:p>
          <a:p>
            <a:pPr marL="715963" lvl="1" indent="-180975">
              <a:lnSpc>
                <a:spcPts val="2160"/>
              </a:lnSpc>
              <a:buClr>
                <a:srgbClr val="05B7AF"/>
              </a:buClr>
              <a:buFontTx/>
              <a:buChar char="•"/>
              <a:defRPr/>
            </a:pPr>
            <a:r>
              <a:rPr lang="bg-B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деца, за които българският език не е майчин.</a:t>
            </a:r>
          </a:p>
          <a:p>
            <a:pPr lvl="0"/>
            <a:endParaRPr lang="bg-BG" sz="2000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Blip>
                <a:blip r:embed="rId3"/>
              </a:buBlip>
            </a:pPr>
            <a:r>
              <a:rPr lang="ru-RU" sz="2000" b="1" dirty="0" err="1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Акцентиране</a:t>
            </a: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върху</a:t>
            </a: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игровия</a:t>
            </a: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подход и </a:t>
            </a:r>
            <a:r>
              <a:rPr lang="ru-RU" sz="2000" b="1" dirty="0" err="1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интегрирано</a:t>
            </a: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представяне</a:t>
            </a: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2000" b="1" dirty="0" err="1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съдържанието</a:t>
            </a: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55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5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162477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5</a:t>
            </a:fld>
            <a:endParaRPr lang="bg-BG"/>
          </a:p>
        </p:txBody>
      </p:sp>
      <p:sp>
        <p:nvSpPr>
          <p:cNvPr id="5" name="Rectangle 4"/>
          <p:cNvSpPr/>
          <p:nvPr/>
        </p:nvSpPr>
        <p:spPr>
          <a:xfrm>
            <a:off x="337028" y="1340768"/>
            <a:ext cx="8496944" cy="5016758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softEdge rad="31750"/>
          </a:effectLst>
        </p:spPr>
        <p:txBody>
          <a:bodyPr wrap="square">
            <a:spAutoFit/>
          </a:bodyPr>
          <a:lstStyle/>
          <a:p>
            <a:r>
              <a:rPr lang="bg-BG" sz="200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Очаквани резултати:</a:t>
            </a:r>
          </a:p>
          <a:p>
            <a:endParaRPr lang="bg-BG" sz="2000" b="1" dirty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Blip>
                <a:blip r:embed="rId2"/>
              </a:buBlip>
            </a:pPr>
            <a:r>
              <a:rPr lang="bg-BG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Отговаря</a:t>
            </a:r>
            <a:r>
              <a:rPr lang="bg-BG" sz="2000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напълно на изискванията за предучилищно образование и подготовка за училище, според ДОИ</a:t>
            </a:r>
            <a:r>
              <a:rPr lang="bg-BG" sz="2000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2000" dirty="0" smtClean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endParaRPr lang="bg-BG" sz="2000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Blip>
                <a:blip r:embed="rId3"/>
              </a:buBlip>
            </a:pPr>
            <a:r>
              <a:rPr lang="bg-BG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Осигурява</a:t>
            </a:r>
            <a:r>
              <a:rPr lang="bg-BG" sz="2000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хоризонтална и вертикална образователна проходимост и интердисциплинарно обучение</a:t>
            </a:r>
            <a:r>
              <a:rPr lang="bg-BG" sz="2000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2000" dirty="0" smtClean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endParaRPr lang="bg-BG" sz="2000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Blip>
                <a:blip r:embed="rId4"/>
              </a:buBlip>
            </a:pPr>
            <a:r>
              <a:rPr lang="bg-BG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Развива</a:t>
            </a:r>
            <a:r>
              <a:rPr lang="bg-BG" sz="2000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индивидуалния потенциал на детето в контекста на съвременните образователни стратегии</a:t>
            </a:r>
            <a:r>
              <a:rPr lang="bg-BG" sz="2000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2000" dirty="0" smtClean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endParaRPr lang="bg-BG" sz="2000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Blip>
                <a:blip r:embed="rId5"/>
              </a:buBlip>
            </a:pPr>
            <a:r>
              <a:rPr lang="bg-BG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Реализира</a:t>
            </a:r>
            <a:r>
              <a:rPr lang="bg-BG" sz="2000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възрастовата сензитивност на детето чрез играта като доминираща дейност</a:t>
            </a:r>
            <a:r>
              <a:rPr lang="bg-BG" sz="2000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2000" dirty="0" smtClean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endParaRPr lang="bg-BG" sz="2000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bg-BG" sz="20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Създава</a:t>
            </a:r>
            <a:r>
              <a:rPr lang="bg-BG" sz="2000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пълноценна образователна среда за интегриране и подкрепящо обучение.</a:t>
            </a:r>
          </a:p>
        </p:txBody>
      </p:sp>
      <p:pic>
        <p:nvPicPr>
          <p:cNvPr id="2252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7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787000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6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0" y="1052736"/>
            <a:ext cx="9144000" cy="734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bg-BG" sz="2400" b="1" dirty="0" smtClean="0">
                <a:solidFill>
                  <a:srgbClr val="C00000"/>
                </a:solidFill>
              </a:rPr>
              <a:t>ДОСТОЙНСТВА НА ПРОЕКТА ЗА РАБОТА </a:t>
            </a:r>
            <a:br>
              <a:rPr lang="bg-BG" sz="2400" b="1" dirty="0" smtClean="0">
                <a:solidFill>
                  <a:srgbClr val="C00000"/>
                </a:solidFill>
              </a:rPr>
            </a:br>
            <a:r>
              <a:rPr lang="bg-BG" sz="2400" b="1" dirty="0" smtClean="0">
                <a:solidFill>
                  <a:srgbClr val="C00000"/>
                </a:solidFill>
              </a:rPr>
              <a:t>В ВСИЧКИ ВЪЗРАСТОВИ ГРУПИ И ОЧАКВАНИ РЕЗУЛТАТИ</a:t>
            </a:r>
            <a:endParaRPr lang="bg-BG" sz="2400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28" r="6985"/>
          <a:stretch/>
        </p:blipFill>
        <p:spPr bwMode="auto">
          <a:xfrm>
            <a:off x="3008139" y="4250998"/>
            <a:ext cx="3136193" cy="2414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51911" y="1988840"/>
            <a:ext cx="864865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300"/>
              </a:spcAft>
              <a:buClr>
                <a:srgbClr val="C00000"/>
              </a:buClr>
              <a:buSzPct val="120000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Добре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вградена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връзка в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прякото образователно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взаимодействие</a:t>
            </a:r>
          </a:p>
          <a:p>
            <a:pPr marL="355600" lvl="0" indent="-355600" algn="ctr">
              <a:spcAft>
                <a:spcPts val="3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algn="ctr">
              <a:spcAft>
                <a:spcPts val="300"/>
              </a:spcAft>
              <a:buClr>
                <a:srgbClr val="C00000"/>
              </a:buClr>
              <a:buSzPct val="120000"/>
            </a:pP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Иновативни подходи за реализиране на основни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методически стъпки </a:t>
            </a:r>
          </a:p>
          <a:p>
            <a:pPr lvl="0" algn="ctr">
              <a:spcAft>
                <a:spcPts val="300"/>
              </a:spcAft>
              <a:buClr>
                <a:srgbClr val="C00000"/>
              </a:buClr>
              <a:buSzPct val="120000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образователния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процес по български език</a:t>
            </a:r>
          </a:p>
          <a:p>
            <a:pPr marL="355600" lvl="0" indent="-355600" algn="ctr">
              <a:spcAft>
                <a:spcPts val="3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algn="ctr">
              <a:spcAft>
                <a:spcPts val="300"/>
              </a:spcAft>
              <a:buClr>
                <a:srgbClr val="C00000"/>
              </a:buClr>
              <a:buSzPct val="120000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Методическа осигуреност на учителя във всеки момент от педагогическото </a:t>
            </a:r>
          </a:p>
          <a:p>
            <a:pPr lvl="0" algn="ctr">
              <a:spcAft>
                <a:spcPts val="300"/>
              </a:spcAft>
              <a:buClr>
                <a:srgbClr val="C00000"/>
              </a:buClr>
              <a:buSzPct val="120000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общуване с децата по български език</a:t>
            </a: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>
            <a:hlinkClick r:id="rId3" action="ppaction://hlinkpres?slideindex=1&amp;slidetitle=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4" y="1998178"/>
            <a:ext cx="386261" cy="350701"/>
          </a:xfrm>
          <a:prstGeom prst="rect">
            <a:avLst/>
          </a:prstGeom>
        </p:spPr>
      </p:pic>
      <p:pic>
        <p:nvPicPr>
          <p:cNvPr id="3" name="Picture 2">
            <a:hlinkClick r:id="rId5" action="ppaction://hlinkpres?slideindex=1&amp;slidetitle=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12" y="2623116"/>
            <a:ext cx="555747" cy="456842"/>
          </a:xfrm>
          <a:prstGeom prst="rect">
            <a:avLst/>
          </a:prstGeom>
        </p:spPr>
      </p:pic>
      <p:pic>
        <p:nvPicPr>
          <p:cNvPr id="12" name="Picture 11">
            <a:hlinkClick r:id="rId7" action="ppaction://hlinkpres?slideindex=1&amp;slidetitle=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10" y="3503678"/>
            <a:ext cx="440274" cy="514591"/>
          </a:xfrm>
          <a:prstGeom prst="rect">
            <a:avLst/>
          </a:prstGeom>
        </p:spPr>
      </p:pic>
      <p:pic>
        <p:nvPicPr>
          <p:cNvPr id="21505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10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6176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980207"/>
            <a:ext cx="7715250" cy="576585"/>
          </a:xfrm>
        </p:spPr>
        <p:txBody>
          <a:bodyPr/>
          <a:lstStyle/>
          <a:p>
            <a:pPr eaLnBrk="1" hangingPunct="1">
              <a:defRPr/>
            </a:pPr>
            <a:r>
              <a:rPr lang="bg-BG" sz="3000" b="1" dirty="0" smtClean="0">
                <a:solidFill>
                  <a:srgbClr val="008000"/>
                </a:solidFill>
              </a:rPr>
              <a:t>Специфика</a:t>
            </a: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179388" y="1702569"/>
            <a:ext cx="3671887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bg-BG" altLang="bg-BG" b="1" dirty="0">
                <a:solidFill>
                  <a:srgbClr val="7030A0"/>
                </a:solidFill>
              </a:rPr>
              <a:t>Специфика и характерни </a:t>
            </a:r>
            <a:r>
              <a:rPr lang="bg-BG" altLang="bg-BG" b="1" dirty="0" smtClean="0">
                <a:solidFill>
                  <a:srgbClr val="7030A0"/>
                </a:solidFill>
              </a:rPr>
              <a:t>особености, </a:t>
            </a:r>
            <a:r>
              <a:rPr lang="bg-BG" altLang="bg-BG" b="1" dirty="0">
                <a:solidFill>
                  <a:srgbClr val="7030A0"/>
                </a:solidFill>
              </a:rPr>
              <a:t>представени в системата:</a:t>
            </a:r>
          </a:p>
          <a:p>
            <a:pPr eaLnBrk="1" hangingPunct="1">
              <a:spcAft>
                <a:spcPts val="12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</a:pPr>
            <a:r>
              <a:rPr lang="bg-BG" altLang="bg-BG" sz="2000" dirty="0"/>
              <a:t> </a:t>
            </a:r>
            <a:r>
              <a:rPr lang="bg-BG" altLang="bg-BG" sz="2000" dirty="0" smtClean="0"/>
              <a:t> </a:t>
            </a:r>
            <a:r>
              <a:rPr lang="bg-BG" altLang="bg-BG" sz="1700" dirty="0" smtClean="0">
                <a:solidFill>
                  <a:schemeClr val="accent1">
                    <a:lumMod val="50000"/>
                  </a:schemeClr>
                </a:solidFill>
              </a:rPr>
              <a:t>вградена </a:t>
            </a:r>
            <a:r>
              <a:rPr lang="bg-BG" altLang="bg-BG" sz="1700" dirty="0">
                <a:solidFill>
                  <a:schemeClr val="accent1">
                    <a:lumMod val="50000"/>
                  </a:schemeClr>
                </a:solidFill>
              </a:rPr>
              <a:t>е в текущото педагогическо </a:t>
            </a:r>
            <a:r>
              <a:rPr lang="bg-BG" altLang="bg-BG" sz="1700" dirty="0" smtClean="0">
                <a:solidFill>
                  <a:schemeClr val="accent1">
                    <a:lumMod val="50000"/>
                  </a:schemeClr>
                </a:solidFill>
              </a:rPr>
              <a:t>общуване по Български език</a:t>
            </a:r>
            <a:endParaRPr lang="bg-BG" altLang="bg-BG" sz="170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Aft>
                <a:spcPts val="12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</a:pPr>
            <a:r>
              <a:rPr lang="bg-BG" altLang="bg-BG" sz="1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altLang="bg-BG" sz="1700" dirty="0" smtClean="0">
                <a:solidFill>
                  <a:schemeClr val="accent1">
                    <a:lumMod val="50000"/>
                  </a:schemeClr>
                </a:solidFill>
              </a:rPr>
              <a:t> осъществява </a:t>
            </a:r>
            <a:r>
              <a:rPr lang="bg-BG" altLang="bg-BG" sz="1700" dirty="0">
                <a:solidFill>
                  <a:schemeClr val="accent1">
                    <a:lumMod val="50000"/>
                  </a:schemeClr>
                </a:solidFill>
              </a:rPr>
              <a:t>се чрез </a:t>
            </a:r>
            <a:r>
              <a:rPr lang="bg-BG" altLang="bg-BG" sz="1700" dirty="0" smtClean="0">
                <a:solidFill>
                  <a:schemeClr val="accent1">
                    <a:lumMod val="50000"/>
                  </a:schemeClr>
                </a:solidFill>
              </a:rPr>
              <a:t>включване допълнителни дейности по Български език за обогатяване на детската личност </a:t>
            </a:r>
            <a:r>
              <a:rPr lang="bg-BG" altLang="bg-BG" sz="1700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ѝ</a:t>
            </a:r>
            <a:r>
              <a:rPr lang="bg-BG" altLang="bg-BG" sz="17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altLang="bg-BG" sz="1700" dirty="0">
                <a:solidFill>
                  <a:schemeClr val="accent1">
                    <a:lumMod val="50000"/>
                  </a:schemeClr>
                </a:solidFill>
              </a:rPr>
              <a:t>в конкретна ситуация заедно с другите дейности на детето</a:t>
            </a:r>
          </a:p>
          <a:p>
            <a:pPr eaLnBrk="1" hangingPunct="1">
              <a:spcAft>
                <a:spcPts val="1200"/>
              </a:spcAft>
              <a:buClr>
                <a:schemeClr val="accent5">
                  <a:lumMod val="75000"/>
                </a:schemeClr>
              </a:buClr>
              <a:buSzPct val="80000"/>
              <a:buFont typeface="Wingdings" pitchFamily="2" charset="2"/>
              <a:buChar char="Ø"/>
            </a:pPr>
            <a:r>
              <a:rPr lang="bg-BG" altLang="bg-BG" sz="17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bg-BG" altLang="bg-BG" sz="1700" dirty="0">
                <a:solidFill>
                  <a:schemeClr val="accent1">
                    <a:lumMod val="50000"/>
                  </a:schemeClr>
                </a:solidFill>
              </a:rPr>
              <a:t>включена е в програмното разпределение според хорариума на </a:t>
            </a:r>
            <a:r>
              <a:rPr lang="bg-BG" altLang="bg-BG" sz="1700" dirty="0" smtClean="0">
                <a:solidFill>
                  <a:schemeClr val="accent1">
                    <a:lumMod val="50000"/>
                  </a:schemeClr>
                </a:solidFill>
              </a:rPr>
              <a:t>образователно направление по Български език </a:t>
            </a:r>
            <a:r>
              <a:rPr lang="bg-BG" altLang="bg-BG" sz="1700" dirty="0">
                <a:solidFill>
                  <a:schemeClr val="accent1">
                    <a:lumMod val="50000"/>
                  </a:schemeClr>
                </a:solidFill>
              </a:rPr>
              <a:t>и е една от дейностите на детето</a:t>
            </a:r>
          </a:p>
          <a:p>
            <a:pPr eaLnBrk="1" hangingPunct="1">
              <a:buClr>
                <a:schemeClr val="hlink"/>
              </a:buClr>
              <a:buFont typeface="Wingdings" pitchFamily="2" charset="2"/>
              <a:buChar char="Ø"/>
            </a:pPr>
            <a:endParaRPr lang="bg-BG" altLang="bg-BG" dirty="0"/>
          </a:p>
          <a:p>
            <a:pPr eaLnBrk="1" hangingPunct="1">
              <a:buClr>
                <a:schemeClr val="hlink"/>
              </a:buClr>
              <a:buFont typeface="Wingdings" pitchFamily="2" charset="2"/>
              <a:buChar char="Ø"/>
            </a:pPr>
            <a:endParaRPr lang="bg-BG" altLang="bg-BG" dirty="0"/>
          </a:p>
        </p:txBody>
      </p:sp>
      <p:sp>
        <p:nvSpPr>
          <p:cNvPr id="7173" name="Text Box 9"/>
          <p:cNvSpPr txBox="1">
            <a:spLocks noChangeArrowheads="1"/>
          </p:cNvSpPr>
          <p:nvPr/>
        </p:nvSpPr>
        <p:spPr bwMode="auto">
          <a:xfrm>
            <a:off x="5796137" y="1702569"/>
            <a:ext cx="3528392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bg-BG" altLang="bg-BG" sz="2000" b="1" dirty="0">
                <a:solidFill>
                  <a:srgbClr val="7030A0"/>
                </a:solidFill>
              </a:rPr>
              <a:t>Основни форми:</a:t>
            </a:r>
          </a:p>
          <a:p>
            <a:pPr marL="285750" indent="-285750" eaLnBrk="1" hangingPunct="1">
              <a:spcBef>
                <a:spcPts val="0"/>
              </a:spcBef>
              <a:buClr>
                <a:schemeClr val="accent5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</a:pPr>
            <a:r>
              <a:rPr lang="bg-BG" altLang="bg-BG" dirty="0"/>
              <a:t> </a:t>
            </a:r>
            <a:r>
              <a:rPr lang="bg-BG" altLang="bg-BG" dirty="0">
                <a:solidFill>
                  <a:schemeClr val="accent1">
                    <a:lumMod val="50000"/>
                  </a:schemeClr>
                </a:solidFill>
              </a:rPr>
              <a:t>текуща </a:t>
            </a:r>
          </a:p>
          <a:p>
            <a:pPr marL="285750" indent="-285750" eaLnBrk="1" hangingPunct="1">
              <a:spcBef>
                <a:spcPts val="0"/>
              </a:spcBef>
              <a:buClr>
                <a:schemeClr val="accent5">
                  <a:lumMod val="75000"/>
                </a:schemeClr>
              </a:buClr>
              <a:buSzPct val="85000"/>
              <a:buFont typeface="Wingdings" panose="05000000000000000000" pitchFamily="2" charset="2"/>
              <a:buChar char="Ø"/>
            </a:pPr>
            <a:r>
              <a:rPr lang="bg-BG" altLang="bg-BG" dirty="0">
                <a:solidFill>
                  <a:schemeClr val="accent1">
                    <a:lumMod val="50000"/>
                  </a:schemeClr>
                </a:solidFill>
              </a:rPr>
              <a:t> на принципа </a:t>
            </a:r>
            <a:r>
              <a:rPr lang="bg-BG" altLang="bg-BG" dirty="0" smtClean="0">
                <a:solidFill>
                  <a:schemeClr val="accent1">
                    <a:lumMod val="50000"/>
                  </a:schemeClr>
                </a:solidFill>
              </a:rPr>
              <a:t>взаимодействие</a:t>
            </a:r>
            <a:endParaRPr lang="bg-BG" altLang="bg-B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482" name="Picture 2" descr="Резултат с изображение за детски приказ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501008"/>
            <a:ext cx="4400529" cy="2464296"/>
          </a:xfrm>
          <a:prstGeom prst="rect">
            <a:avLst/>
          </a:prstGeom>
          <a:noFill/>
        </p:spPr>
      </p:pic>
      <p:pic>
        <p:nvPicPr>
          <p:cNvPr id="2048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4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505309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980207"/>
            <a:ext cx="7715250" cy="648593"/>
          </a:xfrm>
        </p:spPr>
        <p:txBody>
          <a:bodyPr/>
          <a:lstStyle/>
          <a:p>
            <a:pPr eaLnBrk="1" hangingPunct="1">
              <a:defRPr/>
            </a:pPr>
            <a:r>
              <a:rPr lang="bg-BG" sz="3000" b="1" dirty="0" smtClean="0">
                <a:solidFill>
                  <a:srgbClr val="008000"/>
                </a:solidFill>
              </a:rPr>
              <a:t>Очаквани резултати за проследяване на дейността по Български език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07504" y="1827396"/>
            <a:ext cx="6048672" cy="540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bg-BG" altLang="bg-BG" b="1" dirty="0">
                <a:solidFill>
                  <a:srgbClr val="7030A0"/>
                </a:solidFill>
              </a:rPr>
              <a:t>Предимства и възможности за учителя:</a:t>
            </a:r>
          </a:p>
          <a:p>
            <a:pPr marL="271463" indent="-271463" algn="just" eaLnBrk="1" hangingPunct="1"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Ø"/>
            </a:pPr>
            <a:r>
              <a:rPr lang="bg-BG" altLang="bg-BG" sz="1700" dirty="0" smtClean="0"/>
              <a:t>да </a:t>
            </a:r>
            <a:r>
              <a:rPr lang="bg-BG" altLang="bg-BG" sz="1700" dirty="0"/>
              <a:t>проверява ефективността на отделните образователни и възпитателни методи, средства и подходи към детето в процеса на </a:t>
            </a:r>
            <a:r>
              <a:rPr lang="bg-BG" altLang="bg-BG" sz="1700" dirty="0" smtClean="0"/>
              <a:t>обогатяване на речника.</a:t>
            </a:r>
            <a:endParaRPr lang="bg-BG" altLang="bg-BG" sz="1700" dirty="0"/>
          </a:p>
          <a:p>
            <a:pPr marL="271463" indent="-271463" algn="just" eaLnBrk="1" hangingPunct="1"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Ø"/>
            </a:pPr>
            <a:r>
              <a:rPr lang="bg-BG" altLang="bg-BG" sz="1700" dirty="0" smtClean="0"/>
              <a:t>да </a:t>
            </a:r>
            <a:r>
              <a:rPr lang="bg-BG" altLang="bg-BG" sz="1700" dirty="0"/>
              <a:t>проследява резултатите от образователния процес</a:t>
            </a:r>
          </a:p>
          <a:p>
            <a:pPr marL="466725" lvl="1" indent="-285750" algn="just" eaLnBrk="1" hangingPunct="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bg-BG" altLang="bg-BG" sz="1700" dirty="0" smtClean="0"/>
              <a:t>по образователно </a:t>
            </a:r>
            <a:r>
              <a:rPr lang="bg-BG" altLang="bg-BG" sz="1700" dirty="0" err="1" smtClean="0"/>
              <a:t>направленияе</a:t>
            </a:r>
            <a:r>
              <a:rPr lang="bg-BG" altLang="bg-BG" sz="1700" dirty="0" smtClean="0"/>
              <a:t> по Български език общо </a:t>
            </a:r>
            <a:r>
              <a:rPr lang="bg-BG" altLang="bg-BG" sz="1700" dirty="0"/>
              <a:t>за детската </a:t>
            </a:r>
            <a:r>
              <a:rPr lang="bg-BG" altLang="bg-BG" sz="1700" dirty="0" smtClean="0"/>
              <a:t>група</a:t>
            </a:r>
            <a:endParaRPr lang="en-US" altLang="bg-BG" sz="1700" dirty="0" smtClean="0"/>
          </a:p>
          <a:p>
            <a:pPr marL="466725" lvl="1" indent="-285750" algn="just" eaLnBrk="1" hangingPunct="1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bg-BG" altLang="bg-BG" sz="1700" dirty="0" smtClean="0"/>
              <a:t>за </a:t>
            </a:r>
            <a:r>
              <a:rPr lang="bg-BG" altLang="bg-BG" sz="1700" dirty="0"/>
              <a:t>всяко дете в съответствие с </a:t>
            </a:r>
            <a:r>
              <a:rPr lang="bg-BG" altLang="bg-BG" sz="1700" dirty="0" smtClean="0"/>
              <a:t>индивидуалните</a:t>
            </a:r>
            <a:r>
              <a:rPr lang="en-US" altLang="bg-BG" sz="1700" dirty="0" smtClean="0"/>
              <a:t> </a:t>
            </a:r>
            <a:r>
              <a:rPr lang="bg-BG" altLang="bg-BG" sz="1700" dirty="0" smtClean="0"/>
              <a:t>особености </a:t>
            </a:r>
            <a:r>
              <a:rPr lang="bg-BG" altLang="bg-BG" sz="1700" dirty="0"/>
              <a:t>или специфичните му образователни потребности</a:t>
            </a:r>
          </a:p>
          <a:p>
            <a:pPr marL="271463" indent="-271463" algn="just" eaLnBrk="1" hangingPunct="1"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Ø"/>
            </a:pPr>
            <a:r>
              <a:rPr lang="bg-BG" altLang="bg-BG" sz="1700" dirty="0" smtClean="0"/>
              <a:t>в </a:t>
            </a:r>
            <a:r>
              <a:rPr lang="bg-BG" altLang="bg-BG" sz="1700" dirty="0"/>
              <a:t>съответствие с резултатите да планира дейността си</a:t>
            </a:r>
          </a:p>
          <a:p>
            <a:pPr marL="271463" indent="-271463" algn="just" eaLnBrk="1" hangingPunct="1"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Ø"/>
            </a:pPr>
            <a:r>
              <a:rPr lang="bg-BG" altLang="bg-BG" sz="1700" dirty="0" smtClean="0"/>
              <a:t>системно </a:t>
            </a:r>
            <a:r>
              <a:rPr lang="bg-BG" altLang="bg-BG" sz="1700" dirty="0"/>
              <a:t>да проследява динамиката на процеса на формиране </a:t>
            </a:r>
            <a:r>
              <a:rPr lang="bg-BG" altLang="bg-BG" sz="1700" dirty="0" smtClean="0"/>
              <a:t>и развиване на българската реч на </a:t>
            </a:r>
            <a:r>
              <a:rPr lang="bg-BG" altLang="bg-BG" sz="1700" dirty="0"/>
              <a:t>всяко дете</a:t>
            </a:r>
          </a:p>
          <a:p>
            <a:pPr marL="271463" indent="-271463" algn="just" eaLnBrk="1" hangingPunct="1">
              <a:spcAft>
                <a:spcPts val="600"/>
              </a:spcAft>
              <a:buClr>
                <a:srgbClr val="C00000"/>
              </a:buClr>
              <a:buFont typeface="Wingdings" pitchFamily="2" charset="2"/>
              <a:buChar char="Ø"/>
            </a:pPr>
            <a:r>
              <a:rPr lang="bg-BG" altLang="bg-BG" sz="1700" dirty="0" smtClean="0"/>
              <a:t>да </a:t>
            </a:r>
            <a:r>
              <a:rPr lang="bg-BG" altLang="bg-BG" sz="1700" dirty="0"/>
              <a:t>формира у детето специфични умения за целенасочено участие в диагностична </a:t>
            </a:r>
            <a:r>
              <a:rPr lang="bg-BG" altLang="bg-BG" sz="1700" dirty="0" smtClean="0"/>
              <a:t>дейност по Български език.</a:t>
            </a:r>
            <a:endParaRPr lang="bg-BG" altLang="bg-BG" dirty="0"/>
          </a:p>
        </p:txBody>
      </p:sp>
      <p:pic>
        <p:nvPicPr>
          <p:cNvPr id="1945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3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47862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51719" y="980728"/>
            <a:ext cx="563968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g-BG" sz="2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Български език и литература </a:t>
            </a:r>
          </a:p>
        </p:txBody>
      </p:sp>
      <p:sp>
        <p:nvSpPr>
          <p:cNvPr id="7" name="Rectangle 6"/>
          <p:cNvSpPr/>
          <p:nvPr/>
        </p:nvSpPr>
        <p:spPr>
          <a:xfrm>
            <a:off x="141166" y="1728231"/>
            <a:ext cx="4572000" cy="40011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Педагогически достойнства</a:t>
            </a:r>
            <a:r>
              <a:rPr lang="bg-BG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bg-BG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1166" y="225360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bg-BG" sz="16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Ясни ориентири и постижими цели на всеки етап от обучението</a:t>
            </a:r>
          </a:p>
        </p:txBody>
      </p:sp>
      <p:sp>
        <p:nvSpPr>
          <p:cNvPr id="9" name="Rectangle 8"/>
          <p:cNvSpPr/>
          <p:nvPr/>
        </p:nvSpPr>
        <p:spPr>
          <a:xfrm rot="1166546">
            <a:off x="5688829" y="2087285"/>
            <a:ext cx="33720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16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Практически </a:t>
            </a:r>
            <a:r>
              <a:rPr lang="bg-BG" sz="1600" b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диференцирани </a:t>
            </a:r>
            <a:r>
              <a:rPr lang="bg-BG" sz="16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концепции </a:t>
            </a:r>
            <a:r>
              <a:rPr lang="bg-BG" sz="1600" b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личностно обогатяване на детския интелект</a:t>
            </a:r>
            <a:endParaRPr lang="bg-BG" sz="1600" b="1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20851786">
            <a:off x="5740971" y="5434398"/>
            <a:ext cx="33259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16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Богат </a:t>
            </a:r>
            <a:r>
              <a:rPr lang="bg-BG" sz="1600" b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 разнообразен допълнителен </a:t>
            </a:r>
            <a:r>
              <a:rPr lang="bg-BG" sz="16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материал </a:t>
            </a:r>
            <a:r>
              <a:rPr lang="bg-BG" sz="1600" b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 Български език за </a:t>
            </a:r>
            <a:r>
              <a:rPr lang="bg-BG" sz="16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по-високо лично </a:t>
            </a:r>
            <a:r>
              <a:rPr lang="bg-BG" sz="1600" b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развитие на детето</a:t>
            </a:r>
            <a:endParaRPr lang="bg-BG" sz="1600" b="1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 rot="619802">
            <a:off x="207432" y="5783651"/>
            <a:ext cx="30243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600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Оптимално интегриране </a:t>
            </a:r>
            <a:endParaRPr lang="en-US" sz="1600" b="1" dirty="0" smtClean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bg-BG" sz="1600" b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 Български език</a:t>
            </a:r>
            <a:endParaRPr lang="bg-BG" sz="1600" b="1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434" name="AutoShape 2" descr="Резултат с изображение за детски прика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8436" name="Picture 4" descr="Резултат с изображение за детски приказ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780928"/>
            <a:ext cx="2520280" cy="3206719"/>
          </a:xfrm>
          <a:prstGeom prst="rect">
            <a:avLst/>
          </a:prstGeom>
          <a:noFill/>
        </p:spPr>
      </p:pic>
      <p:pic>
        <p:nvPicPr>
          <p:cNvPr id="1843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3"/>
          <p:cNvPicPr>
            <a:picLocks noChangeAspect="1" noChangeArrowheads="1"/>
          </p:cNvPicPr>
          <p:nvPr/>
        </p:nvPicPr>
        <p:blipFill>
          <a:blip r:embed="rId4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4456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7" grpId="1" build="allAtOnce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10</a:t>
            </a:fld>
            <a:endParaRPr lang="bg-BG"/>
          </a:p>
        </p:txBody>
      </p:sp>
      <p:sp>
        <p:nvSpPr>
          <p:cNvPr id="5" name="Rectangle 4"/>
          <p:cNvSpPr/>
          <p:nvPr/>
        </p:nvSpPr>
        <p:spPr>
          <a:xfrm>
            <a:off x="4283968" y="2124287"/>
            <a:ext cx="4536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Blip>
                <a:blip r:embed="rId2"/>
              </a:buBlip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Занимателни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подходи за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запознаване с основните приказни герои и поуката от литературните произведения</a:t>
            </a: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3968" y="3410108"/>
            <a:ext cx="4824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Blip>
                <a:blip r:embed="rId2"/>
              </a:buBlip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Нетрадиционни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методически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решения на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основата на любими детски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приказки</a:t>
            </a: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83968" y="5433020"/>
            <a:ext cx="4752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Blip>
                <a:blip r:embed="rId2"/>
              </a:buBlip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Интерактивни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задачи и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упражнения за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интегриране на детските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компетентности по ОН Български език</a:t>
            </a: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19972" y="4421564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Blip>
                <a:blip r:embed="rId2"/>
              </a:buBlip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Иновативни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способи за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формиране на литературно мислене</a:t>
            </a: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037139"/>
            <a:ext cx="9144000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g-BG" sz="25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БЪЛГАРСКИ ЕЗИК</a:t>
            </a:r>
            <a:endParaRPr lang="bg-BG" sz="25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410" name="Picture 2" descr="Резултат с изображение за детски приказ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348880"/>
            <a:ext cx="3867893" cy="3867895"/>
          </a:xfrm>
          <a:prstGeom prst="rect">
            <a:avLst/>
          </a:prstGeom>
          <a:noFill/>
        </p:spPr>
      </p:pic>
      <p:pic>
        <p:nvPicPr>
          <p:cNvPr id="1741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5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693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79512" y="1528377"/>
            <a:ext cx="8713663" cy="538833"/>
          </a:xfrm>
        </p:spPr>
        <p:txBody>
          <a:bodyPr/>
          <a:lstStyle/>
          <a:p>
            <a:pPr eaLnBrk="1" hangingPunct="1">
              <a:defRPr/>
            </a:pPr>
            <a:r>
              <a:rPr lang="bg-BG" sz="2400" b="1" dirty="0" smtClean="0">
                <a:solidFill>
                  <a:schemeClr val="tx2"/>
                </a:solidFill>
              </a:rPr>
              <a:t>Учебен материал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651500" y="3011488"/>
            <a:ext cx="3241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bg-BG"/>
          </a:p>
        </p:txBody>
      </p:sp>
      <p:sp>
        <p:nvSpPr>
          <p:cNvPr id="202761" name="Text Box 9"/>
          <p:cNvSpPr txBox="1">
            <a:spLocks noChangeArrowheads="1"/>
          </p:cNvSpPr>
          <p:nvPr/>
        </p:nvSpPr>
        <p:spPr bwMode="auto">
          <a:xfrm>
            <a:off x="4860032" y="2420888"/>
            <a:ext cx="4083380" cy="3801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bg-BG" sz="1700" b="1" dirty="0">
                <a:solidFill>
                  <a:srgbClr val="C00000"/>
                </a:solidFill>
              </a:rPr>
              <a:t>Водещи идеи:</a:t>
            </a:r>
          </a:p>
          <a:p>
            <a:pPr marL="180975" indent="-180975">
              <a:spcAft>
                <a:spcPts val="600"/>
              </a:spcAft>
              <a:buClr>
                <a:srgbClr val="C00000"/>
              </a:buClr>
              <a:buSzPct val="120000"/>
              <a:buFontTx/>
              <a:buChar char="•"/>
              <a:defRPr/>
            </a:pPr>
            <a:r>
              <a:rPr lang="bg-BG" sz="1700" dirty="0" smtClean="0">
                <a:solidFill>
                  <a:srgbClr val="002060"/>
                </a:solidFill>
              </a:rPr>
              <a:t>Стимулиране </a:t>
            </a:r>
            <a:r>
              <a:rPr lang="bg-BG" sz="1700" dirty="0">
                <a:solidFill>
                  <a:srgbClr val="002060"/>
                </a:solidFill>
              </a:rPr>
              <a:t>на </a:t>
            </a:r>
            <a:r>
              <a:rPr lang="bg-BG" sz="1700" dirty="0" smtClean="0">
                <a:solidFill>
                  <a:srgbClr val="002060"/>
                </a:solidFill>
              </a:rPr>
              <a:t>познавателното </a:t>
            </a:r>
            <a:r>
              <a:rPr lang="bg-BG" sz="1700" dirty="0">
                <a:solidFill>
                  <a:srgbClr val="002060"/>
                </a:solidFill>
              </a:rPr>
              <a:t>и емоционалното отношение на детето за усвояване на </a:t>
            </a:r>
            <a:r>
              <a:rPr lang="bg-BG" sz="1700" dirty="0" smtClean="0">
                <a:solidFill>
                  <a:srgbClr val="002060"/>
                </a:solidFill>
              </a:rPr>
              <a:t>литературни произведения</a:t>
            </a:r>
            <a:endParaRPr lang="bg-BG" sz="1700" dirty="0">
              <a:solidFill>
                <a:srgbClr val="002060"/>
              </a:solidFill>
            </a:endParaRPr>
          </a:p>
          <a:p>
            <a:pPr marL="180975" indent="-180975">
              <a:spcAft>
                <a:spcPts val="600"/>
              </a:spcAft>
              <a:buClr>
                <a:srgbClr val="C00000"/>
              </a:buClr>
              <a:buSzPct val="120000"/>
              <a:buFontTx/>
              <a:buChar char="•"/>
              <a:defRPr/>
            </a:pPr>
            <a:r>
              <a:rPr lang="bg-BG" sz="1700" dirty="0" smtClean="0">
                <a:solidFill>
                  <a:srgbClr val="002060"/>
                </a:solidFill>
              </a:rPr>
              <a:t>Представяне </a:t>
            </a:r>
            <a:r>
              <a:rPr lang="bg-BG" sz="1700" dirty="0">
                <a:solidFill>
                  <a:srgbClr val="002060"/>
                </a:solidFill>
              </a:rPr>
              <a:t>на образователното съдържание  чрез познат за децата приказен жанр/любими герои</a:t>
            </a:r>
          </a:p>
          <a:p>
            <a:pPr marL="180975" indent="-180975">
              <a:spcAft>
                <a:spcPts val="600"/>
              </a:spcAft>
              <a:buClr>
                <a:srgbClr val="C00000"/>
              </a:buClr>
              <a:buSzPct val="120000"/>
              <a:buFontTx/>
              <a:buChar char="•"/>
              <a:defRPr/>
            </a:pPr>
            <a:r>
              <a:rPr lang="bg-BG" sz="1700" dirty="0" smtClean="0">
                <a:solidFill>
                  <a:srgbClr val="002060"/>
                </a:solidFill>
              </a:rPr>
              <a:t>Формиране на детските </a:t>
            </a:r>
            <a:r>
              <a:rPr lang="bg-BG" sz="1700" dirty="0">
                <a:solidFill>
                  <a:srgbClr val="002060"/>
                </a:solidFill>
              </a:rPr>
              <a:t>представи </a:t>
            </a:r>
            <a:r>
              <a:rPr lang="bg-BG" sz="1700" dirty="0" smtClean="0">
                <a:solidFill>
                  <a:srgbClr val="002060"/>
                </a:solidFill>
              </a:rPr>
              <a:t>чрез </a:t>
            </a:r>
            <a:r>
              <a:rPr lang="bg-BG" sz="1700" dirty="0">
                <a:solidFill>
                  <a:srgbClr val="002060"/>
                </a:solidFill>
              </a:rPr>
              <a:t>забавни и лесни авторски стихчета-римушки</a:t>
            </a:r>
          </a:p>
          <a:p>
            <a:pPr marL="180975" indent="-180975">
              <a:spcAft>
                <a:spcPts val="600"/>
              </a:spcAft>
              <a:buClr>
                <a:srgbClr val="C00000"/>
              </a:buClr>
              <a:buSzPct val="120000"/>
              <a:buFontTx/>
              <a:buChar char="•"/>
              <a:defRPr/>
            </a:pPr>
            <a:r>
              <a:rPr lang="bg-BG" sz="1700" dirty="0" smtClean="0">
                <a:solidFill>
                  <a:srgbClr val="002060"/>
                </a:solidFill>
              </a:rPr>
              <a:t>Подходящи методи и средства за взаимодействие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37139"/>
            <a:ext cx="9144000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g-BG" sz="25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Български език</a:t>
            </a:r>
            <a:endParaRPr lang="bg-BG" sz="25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Контейнер за съдържание 14" descr="изтеглен файл (20).jpg"/>
          <p:cNvPicPr>
            <a:picLocks noGrp="1" noChangeAspect="1"/>
          </p:cNvPicPr>
          <p:nvPr>
            <p:ph sz="quarter" idx="3"/>
          </p:nvPr>
        </p:nvPicPr>
        <p:blipFill>
          <a:blip r:embed="rId2" cstate="print"/>
          <a:stretch>
            <a:fillRect/>
          </a:stretch>
        </p:blipFill>
        <p:spPr>
          <a:xfrm>
            <a:off x="179512" y="2780928"/>
            <a:ext cx="4499992" cy="3277542"/>
          </a:xfrm>
        </p:spPr>
      </p:pic>
      <p:sp>
        <p:nvSpPr>
          <p:cNvPr id="16386" name="AutoShape 2" descr="Резултат с изображение за деца с книж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6388" name="AutoShape 4" descr="Резултат с изображение за деца с книж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6390" name="AutoShape 6" descr="Резултат с изображение за деца с книж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6392" name="AutoShape 8" descr="Резултат с изображение за деца с книж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6394" name="AutoShape 10" descr="Резултат с изображение за деца с книж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639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8" name="Picture 3"/>
          <p:cNvPicPr>
            <a:picLocks noChangeAspect="1" noChangeArrowheads="1"/>
          </p:cNvPicPr>
          <p:nvPr/>
        </p:nvPicPr>
        <p:blipFill>
          <a:blip r:embed="rId4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91331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Контейнер за съдържание 14" descr="изтеглен файл (2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348880"/>
            <a:ext cx="3564904" cy="367240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12</a:t>
            </a:fld>
            <a:endParaRPr lang="bg-BG"/>
          </a:p>
        </p:txBody>
      </p:sp>
      <p:sp>
        <p:nvSpPr>
          <p:cNvPr id="5" name="Rectangle 4"/>
          <p:cNvSpPr/>
          <p:nvPr/>
        </p:nvSpPr>
        <p:spPr>
          <a:xfrm>
            <a:off x="3724049" y="5490633"/>
            <a:ext cx="53124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Blip>
                <a:blip r:embed="rId3"/>
              </a:buBlip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Проект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формиране на устойчиви представи за национални, културни и социални ценности</a:t>
            </a:r>
          </a:p>
          <a:p>
            <a:r>
              <a:rPr lang="bg-BG" dirty="0">
                <a:latin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sp>
        <p:nvSpPr>
          <p:cNvPr id="8" name="Rectangle 7"/>
          <p:cNvSpPr/>
          <p:nvPr/>
        </p:nvSpPr>
        <p:spPr>
          <a:xfrm>
            <a:off x="3701517" y="2282066"/>
            <a:ext cx="53575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Динамични, позитивно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ориентирани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подходи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социализиране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личностно развитие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 Български език</a:t>
            </a: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41186" y="3415348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Blip>
                <a:blip r:embed="rId3"/>
              </a:buBlip>
            </a:pP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Богат и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въздействащ илюстративен материал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 игрови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задачи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всяко дете</a:t>
            </a: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42151" y="4494982"/>
            <a:ext cx="5133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Blip>
                <a:blip r:embed="rId3"/>
              </a:buBlip>
            </a:pP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Интегративни механизми за приобщаване и утвърждаване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всички деца</a:t>
            </a: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27723" y="1140125"/>
            <a:ext cx="9144000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g-BG" sz="25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Светът на детето</a:t>
            </a:r>
            <a:endParaRPr lang="bg-BG" sz="25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362" name="AutoShape 2" descr="Резултат с изображение за деца с книж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536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5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7538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Text Box 5"/>
          <p:cNvSpPr txBox="1">
            <a:spLocks noChangeArrowheads="1"/>
          </p:cNvSpPr>
          <p:nvPr/>
        </p:nvSpPr>
        <p:spPr bwMode="auto">
          <a:xfrm>
            <a:off x="5651500" y="3011488"/>
            <a:ext cx="3241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bg-BG"/>
          </a:p>
        </p:txBody>
      </p:sp>
      <p:sp>
        <p:nvSpPr>
          <p:cNvPr id="212998" name="Text Box 6"/>
          <p:cNvSpPr txBox="1">
            <a:spLocks noChangeArrowheads="1"/>
          </p:cNvSpPr>
          <p:nvPr/>
        </p:nvSpPr>
        <p:spPr bwMode="auto">
          <a:xfrm>
            <a:off x="5076056" y="2348880"/>
            <a:ext cx="3960440" cy="4139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bg-BG" sz="1700" b="1" dirty="0">
                <a:solidFill>
                  <a:srgbClr val="C00000"/>
                </a:solidFill>
              </a:rPr>
              <a:t>Водещи идеи: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700" dirty="0" smtClean="0">
                <a:solidFill>
                  <a:srgbClr val="002060"/>
                </a:solidFill>
              </a:rPr>
              <a:t>Формиране </a:t>
            </a:r>
            <a:r>
              <a:rPr lang="bg-BG" sz="1700" dirty="0">
                <a:solidFill>
                  <a:srgbClr val="002060"/>
                </a:solidFill>
              </a:rPr>
              <a:t>на положителна нагласа към социални, </a:t>
            </a:r>
            <a:r>
              <a:rPr lang="bg-BG" sz="1700" dirty="0" smtClean="0">
                <a:solidFill>
                  <a:srgbClr val="002060"/>
                </a:solidFill>
              </a:rPr>
              <a:t>културни</a:t>
            </a:r>
            <a:br>
              <a:rPr lang="bg-BG" sz="1700" dirty="0" smtClean="0">
                <a:solidFill>
                  <a:srgbClr val="002060"/>
                </a:solidFill>
              </a:rPr>
            </a:br>
            <a:r>
              <a:rPr lang="bg-BG" sz="1700" dirty="0" smtClean="0">
                <a:solidFill>
                  <a:srgbClr val="002060"/>
                </a:solidFill>
              </a:rPr>
              <a:t>и </a:t>
            </a:r>
            <a:r>
              <a:rPr lang="bg-BG" sz="1700" dirty="0">
                <a:solidFill>
                  <a:srgbClr val="002060"/>
                </a:solidFill>
              </a:rPr>
              <a:t>национални ценности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700" dirty="0" smtClean="0">
                <a:solidFill>
                  <a:srgbClr val="002060"/>
                </a:solidFill>
              </a:rPr>
              <a:t>Ориентиране </a:t>
            </a:r>
            <a:r>
              <a:rPr lang="bg-BG" sz="1700" dirty="0">
                <a:solidFill>
                  <a:srgbClr val="002060"/>
                </a:solidFill>
              </a:rPr>
              <a:t>в предметния и социалния живот на възрастните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700" dirty="0" smtClean="0">
                <a:solidFill>
                  <a:srgbClr val="002060"/>
                </a:solidFill>
              </a:rPr>
              <a:t>Равен </a:t>
            </a:r>
            <a:r>
              <a:rPr lang="bg-BG" sz="1700" dirty="0">
                <a:solidFill>
                  <a:srgbClr val="002060"/>
                </a:solidFill>
              </a:rPr>
              <a:t>шанс за социализиране и разгръщане на личния потенциал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700" dirty="0" smtClean="0">
                <a:solidFill>
                  <a:srgbClr val="002060"/>
                </a:solidFill>
              </a:rPr>
              <a:t>Усвояване </a:t>
            </a:r>
            <a:r>
              <a:rPr lang="bg-BG" sz="1700" dirty="0">
                <a:solidFill>
                  <a:srgbClr val="002060"/>
                </a:solidFill>
              </a:rPr>
              <a:t>на поведенченски умения за конструктивно </a:t>
            </a:r>
            <a:r>
              <a:rPr lang="bg-BG" sz="1700" dirty="0" smtClean="0">
                <a:solidFill>
                  <a:srgbClr val="002060"/>
                </a:solidFill>
              </a:rPr>
              <a:t>междуличностно </a:t>
            </a:r>
            <a:r>
              <a:rPr lang="bg-BG" sz="1700" dirty="0">
                <a:solidFill>
                  <a:srgbClr val="002060"/>
                </a:solidFill>
              </a:rPr>
              <a:t>общуване и </a:t>
            </a:r>
            <a:r>
              <a:rPr lang="bg-BG" sz="1700" dirty="0" smtClean="0">
                <a:solidFill>
                  <a:srgbClr val="002060"/>
                </a:solidFill>
              </a:rPr>
              <a:t>взаимодействие </a:t>
            </a:r>
            <a:r>
              <a:rPr lang="bg-BG" sz="1700" dirty="0">
                <a:solidFill>
                  <a:srgbClr val="002060"/>
                </a:solidFill>
              </a:rPr>
              <a:t>чрез българска реч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700" dirty="0" smtClean="0">
                <a:solidFill>
                  <a:srgbClr val="002060"/>
                </a:solidFill>
              </a:rPr>
              <a:t>Разнообразни </a:t>
            </a:r>
            <a:r>
              <a:rPr lang="bg-BG" sz="1700" dirty="0">
                <a:solidFill>
                  <a:srgbClr val="002060"/>
                </a:solidFill>
              </a:rPr>
              <a:t>ролеви игри и </a:t>
            </a:r>
            <a:r>
              <a:rPr lang="bg-BG" sz="1700" dirty="0" smtClean="0">
                <a:solidFill>
                  <a:srgbClr val="002060"/>
                </a:solidFill>
              </a:rPr>
              <a:t> упражнения</a:t>
            </a:r>
            <a:endParaRPr lang="bg-BG" sz="17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7431" y="1063567"/>
            <a:ext cx="9144000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g-BG" sz="25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Приказния свят на детето</a:t>
            </a:r>
            <a:endParaRPr lang="bg-BG" sz="25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338" name="Picture 2" descr="Резултат с изображение за детски приказ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132856"/>
            <a:ext cx="3096344" cy="4331675"/>
          </a:xfrm>
          <a:prstGeom prst="rect">
            <a:avLst/>
          </a:prstGeom>
          <a:noFill/>
        </p:spPr>
      </p:pic>
      <p:pic>
        <p:nvPicPr>
          <p:cNvPr id="1434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3"/>
          <p:cNvPicPr>
            <a:picLocks noChangeAspect="1" noChangeArrowheads="1"/>
          </p:cNvPicPr>
          <p:nvPr/>
        </p:nvPicPr>
        <p:blipFill>
          <a:blip r:embed="rId4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755364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14</a:t>
            </a:fld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3198687" y="1916832"/>
            <a:ext cx="59453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dirty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Формиране </a:t>
            </a:r>
            <a:r>
              <a:rPr lang="bg-BG" dirty="0" smtClean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bg-BG" dirty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когнитивни умения </a:t>
            </a:r>
            <a:r>
              <a:rPr lang="bg-BG" dirty="0" smtClean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bg-BG" dirty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изпълнение </a:t>
            </a:r>
            <a:r>
              <a:rPr lang="bg-BG" dirty="0" smtClean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bg-BG" dirty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последователни </a:t>
            </a:r>
            <a:r>
              <a:rPr lang="bg-BG" dirty="0" smtClean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игрови действия</a:t>
            </a:r>
            <a:endParaRPr lang="bg-BG" dirty="0">
              <a:solidFill>
                <a:schemeClr val="tx2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3848" y="2708920"/>
            <a:ext cx="5439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dirty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Оригинални игрови техники за </a:t>
            </a:r>
            <a:r>
              <a:rPr lang="bg-BG" dirty="0" smtClean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самостоятелна и </a:t>
            </a:r>
            <a:r>
              <a:rPr lang="bg-BG" dirty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групова игрова дейност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5976" y="3533129"/>
            <a:ext cx="4608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dirty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Доминиране </a:t>
            </a:r>
            <a:r>
              <a:rPr lang="bg-BG" dirty="0" smtClean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bg-BG" dirty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логически </a:t>
            </a:r>
            <a:r>
              <a:rPr lang="bg-BG" dirty="0" smtClean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интелектуални игри </a:t>
            </a:r>
            <a:r>
              <a:rPr lang="bg-BG" dirty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 упражнения </a:t>
            </a:r>
          </a:p>
        </p:txBody>
      </p:sp>
      <p:sp>
        <p:nvSpPr>
          <p:cNvPr id="10" name="Rectangle 9"/>
          <p:cNvSpPr/>
          <p:nvPr/>
        </p:nvSpPr>
        <p:spPr>
          <a:xfrm>
            <a:off x="-1" y="1089786"/>
            <a:ext cx="9144001" cy="4462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g-BG" sz="23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звукова култура</a:t>
            </a:r>
            <a:endParaRPr lang="bg-BG" sz="23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31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3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 descr="Резултат с изображение за детски приказ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492896"/>
            <a:ext cx="2791257" cy="38984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402076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-1" y="1638119"/>
            <a:ext cx="9144001" cy="41894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bg-BG" sz="2200" b="1" dirty="0" smtClean="0">
                <a:effectLst/>
              </a:rPr>
              <a:t>Обогатяване на речника на децата като се изгражда ключова компетентност за възрастта – възможност за учене и интерес 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4355975" y="2420888"/>
            <a:ext cx="4788025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  <a:defRPr/>
            </a:pPr>
            <a:r>
              <a:rPr lang="bg-BG" sz="1900" b="1" dirty="0">
                <a:solidFill>
                  <a:srgbClr val="C00000"/>
                </a:solidFill>
              </a:rPr>
              <a:t>Водещи идеи: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dirty="0" smtClean="0">
                <a:solidFill>
                  <a:srgbClr val="002060"/>
                </a:solidFill>
              </a:rPr>
              <a:t>Интегрирано </a:t>
            </a:r>
            <a:r>
              <a:rPr lang="bg-BG" dirty="0">
                <a:solidFill>
                  <a:srgbClr val="002060"/>
                </a:solidFill>
              </a:rPr>
              <a:t>представяне на </a:t>
            </a:r>
            <a:r>
              <a:rPr lang="bg-BG" dirty="0" smtClean="0">
                <a:solidFill>
                  <a:srgbClr val="002060"/>
                </a:solidFill>
              </a:rPr>
              <a:t>образователното направление</a:t>
            </a:r>
            <a:endParaRPr lang="bg-BG" dirty="0">
              <a:solidFill>
                <a:srgbClr val="002060"/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dirty="0" smtClean="0">
                <a:solidFill>
                  <a:srgbClr val="002060"/>
                </a:solidFill>
              </a:rPr>
              <a:t>Стимулиране </a:t>
            </a:r>
            <a:r>
              <a:rPr lang="bg-BG" dirty="0">
                <a:solidFill>
                  <a:srgbClr val="002060"/>
                </a:solidFill>
              </a:rPr>
              <a:t>на въображението и творческите способности на децата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dirty="0" smtClean="0">
                <a:solidFill>
                  <a:srgbClr val="002060"/>
                </a:solidFill>
              </a:rPr>
              <a:t>Решаване </a:t>
            </a:r>
            <a:r>
              <a:rPr lang="bg-BG" dirty="0">
                <a:solidFill>
                  <a:srgbClr val="002060"/>
                </a:solidFill>
              </a:rPr>
              <a:t>на проблемни ситуации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dirty="0" smtClean="0">
                <a:solidFill>
                  <a:srgbClr val="002060"/>
                </a:solidFill>
              </a:rPr>
              <a:t>Придобиване </a:t>
            </a:r>
            <a:r>
              <a:rPr lang="bg-BG" dirty="0">
                <a:solidFill>
                  <a:srgbClr val="002060"/>
                </a:solidFill>
              </a:rPr>
              <a:t>на увереност в собствените сили и възможности</a:t>
            </a:r>
          </a:p>
          <a:p>
            <a:pPr marL="285750" indent="-285750">
              <a:spcAft>
                <a:spcPts val="6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dirty="0" smtClean="0">
                <a:solidFill>
                  <a:srgbClr val="002060"/>
                </a:solidFill>
              </a:rPr>
              <a:t>Развиващи </a:t>
            </a:r>
            <a:r>
              <a:rPr lang="bg-BG" dirty="0">
                <a:solidFill>
                  <a:srgbClr val="002060"/>
                </a:solidFill>
              </a:rPr>
              <a:t>игри, съобразени с тенденциите в развитието на съвременните </a:t>
            </a:r>
            <a:r>
              <a:rPr lang="bg-BG" dirty="0" smtClean="0">
                <a:solidFill>
                  <a:srgbClr val="002060"/>
                </a:solidFill>
              </a:rPr>
              <a:t>децата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44040"/>
            <a:ext cx="9144001" cy="4462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g-BG" sz="23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Очаквани резултати</a:t>
            </a:r>
            <a:endParaRPr lang="bg-BG" sz="23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28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3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 descr="Резултат с изображение за дец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780928"/>
            <a:ext cx="3923899" cy="3142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362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16</a:t>
            </a:fld>
            <a:endParaRPr lang="bg-BG"/>
          </a:p>
        </p:txBody>
      </p:sp>
      <p:sp>
        <p:nvSpPr>
          <p:cNvPr id="5" name="Rectangle 4"/>
          <p:cNvSpPr/>
          <p:nvPr/>
        </p:nvSpPr>
        <p:spPr>
          <a:xfrm>
            <a:off x="2852797" y="2060848"/>
            <a:ext cx="59915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Натрупване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музикална информация и развитие на достъпни музикални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произведения</a:t>
            </a:r>
            <a:endParaRPr lang="en-US" dirty="0" smtClean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Динамично редуване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музикални активности за развитие на детските музикални способности и развитие на българската реч</a:t>
            </a:r>
            <a:endParaRPr lang="en-US" dirty="0" smtClean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endParaRPr lang="bg-BG" dirty="0" smtClean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Разпознаване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жанровото многообразие на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музиката</a:t>
            </a:r>
            <a:endParaRPr lang="en-US" dirty="0" smtClean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Последователни методически действия за формиране на музикална култура като част от общата художествена култура на човека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3256667"/>
            <a:ext cx="3346584" cy="3387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680649"/>
            <a:ext cx="1150937" cy="1058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1133763"/>
            <a:ext cx="914400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g-BG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Музика – г-жа </a:t>
            </a:r>
            <a:r>
              <a:rPr lang="bg-BG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панчева</a:t>
            </a:r>
            <a:endParaRPr lang="bg-BG" sz="3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26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5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23305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788024" y="1593441"/>
            <a:ext cx="4248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200"/>
              </a:lnSpc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Богат илюстративен материал, стимулиращ личностното преживяване по темите</a:t>
            </a:r>
          </a:p>
          <a:p>
            <a:pPr marL="342900" indent="-342900">
              <a:lnSpc>
                <a:spcPts val="2200"/>
              </a:lnSpc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Резюмирани откъси от приказки, които активират у детето конкретни емоционални умения</a:t>
            </a:r>
            <a:endParaRPr lang="bg-BG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3717032"/>
            <a:ext cx="4002367" cy="2221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200"/>
              </a:lnSpc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Ситуативно разработени теми, свързани с проявите на емоциите</a:t>
            </a:r>
          </a:p>
          <a:p>
            <a:pPr marL="285750" indent="-285750">
              <a:lnSpc>
                <a:spcPts val="2200"/>
              </a:lnSpc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</a:t>
            </a: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</a:t>
            </a:r>
            <a:r>
              <a:rPr lang="bg-BG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ла, за оценяване на детските активности по посока на  интелигентността по Български език</a:t>
            </a:r>
            <a:endParaRPr lang="bg-BG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3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Резултат с изображение за дидактични материал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772816"/>
            <a:ext cx="3826396" cy="38263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4827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8208" y="1263149"/>
            <a:ext cx="478904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900" dirty="0" smtClean="0">
                <a:solidFill>
                  <a:schemeClr val="tx2"/>
                </a:solidFill>
              </a:rPr>
              <a:t>Проекта е предназначен за развиване на индивидуална подготовка на децата – в всички възрастови групи. Той е особено полезно за подготовка на деца с неустойчиво внимание, езикови и говорни проблеми, занижена мотивация и ниско самочувствие.</a:t>
            </a:r>
            <a:endParaRPr lang="bg-BG" sz="19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58208" y="3890643"/>
            <a:ext cx="4878288" cy="2318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900" b="1" dirty="0" smtClean="0">
                <a:solidFill>
                  <a:srgbClr val="C00000"/>
                </a:solidFill>
              </a:rPr>
              <a:t>Проекта е насочен към усъвършенстване на:</a:t>
            </a:r>
          </a:p>
          <a:p>
            <a:pPr marL="342900" indent="-342900">
              <a:lnSpc>
                <a:spcPts val="2280"/>
              </a:lnSpc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sz="1900" dirty="0" smtClean="0">
                <a:solidFill>
                  <a:schemeClr val="tx2"/>
                </a:solidFill>
              </a:rPr>
              <a:t>зрително-моторните способности</a:t>
            </a:r>
          </a:p>
          <a:p>
            <a:pPr marL="342900" indent="-342900">
              <a:lnSpc>
                <a:spcPts val="2280"/>
              </a:lnSpc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sz="1900" dirty="0" smtClean="0">
                <a:solidFill>
                  <a:schemeClr val="tx2"/>
                </a:solidFill>
              </a:rPr>
              <a:t>фината и артикулаторната моторика</a:t>
            </a:r>
          </a:p>
          <a:p>
            <a:pPr marL="342900" indent="-342900">
              <a:lnSpc>
                <a:spcPts val="2280"/>
              </a:lnSpc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sz="1900" dirty="0" smtClean="0">
                <a:solidFill>
                  <a:schemeClr val="tx2"/>
                </a:solidFill>
              </a:rPr>
              <a:t>фонологичното познание</a:t>
            </a:r>
          </a:p>
          <a:p>
            <a:pPr marL="342900" indent="-342900">
              <a:lnSpc>
                <a:spcPts val="2280"/>
              </a:lnSpc>
              <a:spcAft>
                <a:spcPts val="12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</a:pPr>
            <a:r>
              <a:rPr lang="bg-BG" sz="1900" dirty="0" smtClean="0">
                <a:solidFill>
                  <a:schemeClr val="tx2"/>
                </a:solidFill>
              </a:rPr>
              <a:t>подготовката за ограмотяване</a:t>
            </a:r>
            <a:endParaRPr lang="bg-BG" sz="1900" dirty="0">
              <a:solidFill>
                <a:schemeClr val="tx2"/>
              </a:solidFill>
            </a:endParaRPr>
          </a:p>
        </p:txBody>
      </p:sp>
      <p:pic>
        <p:nvPicPr>
          <p:cNvPr id="921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3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Резултат с изображение за детски приказ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916832"/>
            <a:ext cx="2592288" cy="36837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9194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1023938" y="23637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bg-BG"/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5003800" y="2219325"/>
            <a:ext cx="35290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bg-BG"/>
          </a:p>
        </p:txBody>
      </p:sp>
      <p:sp>
        <p:nvSpPr>
          <p:cNvPr id="266250" name="Text Box 10"/>
          <p:cNvSpPr txBox="1">
            <a:spLocks noChangeArrowheads="1"/>
          </p:cNvSpPr>
          <p:nvPr/>
        </p:nvSpPr>
        <p:spPr bwMode="auto">
          <a:xfrm>
            <a:off x="3923928" y="1712278"/>
            <a:ext cx="5040560" cy="5114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2200"/>
              </a:lnSpc>
              <a:buClr>
                <a:srgbClr val="C00000"/>
              </a:buClr>
              <a:buSzPct val="110000"/>
              <a:defRPr/>
            </a:pPr>
            <a:r>
              <a:rPr lang="bg-BG" b="1" dirty="0" smtClean="0">
                <a:solidFill>
                  <a:srgbClr val="C00000"/>
                </a:solidFill>
                <a:latin typeface="Tahoma" pitchFamily="34" charset="0"/>
              </a:rPr>
              <a:t> К</a:t>
            </a:r>
            <a:r>
              <a:rPr lang="bg-BG" sz="1700" b="1" dirty="0" smtClean="0">
                <a:solidFill>
                  <a:srgbClr val="C00000"/>
                </a:solidFill>
                <a:latin typeface="Tahoma" pitchFamily="34" charset="0"/>
              </a:rPr>
              <a:t>ниги и художествени произведения:</a:t>
            </a:r>
          </a:p>
          <a:p>
            <a:pPr>
              <a:lnSpc>
                <a:spcPts val="2200"/>
              </a:lnSpc>
              <a:buClr>
                <a:srgbClr val="00B0F0"/>
              </a:buClr>
              <a:buSzPct val="110000"/>
              <a:defRPr/>
            </a:pP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</a:rPr>
              <a:t>     Направление Български език</a:t>
            </a:r>
          </a:p>
          <a:p>
            <a:pPr>
              <a:lnSpc>
                <a:spcPts val="2200"/>
              </a:lnSpc>
              <a:buClr>
                <a:srgbClr val="00B0F0"/>
              </a:buClr>
              <a:buSzPct val="110000"/>
              <a:buFontTx/>
              <a:buChar char="•"/>
              <a:defRPr/>
            </a:pP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</a:rPr>
              <a:t>пълни методически разработки и подробно годишно разпределение за всички ситуации</a:t>
            </a:r>
          </a:p>
          <a:p>
            <a:pPr>
              <a:lnSpc>
                <a:spcPts val="2200"/>
              </a:lnSpc>
              <a:buClr>
                <a:srgbClr val="00B0F0"/>
              </a:buClr>
              <a:buSzPct val="110000"/>
              <a:buFontTx/>
              <a:buChar char="•"/>
              <a:defRPr/>
            </a:pP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</a:rPr>
              <a:t>цялостно представяне на образователното направление</a:t>
            </a:r>
            <a:endParaRPr lang="bg-BG" sz="1700" b="1" dirty="0" smtClean="0">
              <a:solidFill>
                <a:srgbClr val="002060"/>
              </a:solidFill>
              <a:latin typeface="Tahoma" pitchFamily="34" charset="0"/>
            </a:endParaRPr>
          </a:p>
          <a:p>
            <a:pPr>
              <a:lnSpc>
                <a:spcPts val="2200"/>
              </a:lnSpc>
              <a:buClr>
                <a:srgbClr val="00B0F0"/>
              </a:buClr>
              <a:buSzPct val="110000"/>
              <a:buFontTx/>
              <a:buChar char="•"/>
              <a:defRPr/>
            </a:pP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</a:rPr>
              <a:t>допълнителен материал (литературни и др. текстове, развиващи игри) според спецификата на образователно направление</a:t>
            </a:r>
          </a:p>
          <a:p>
            <a:pPr>
              <a:lnSpc>
                <a:spcPts val="2200"/>
              </a:lnSpc>
              <a:spcAft>
                <a:spcPts val="600"/>
              </a:spcAft>
              <a:buClr>
                <a:srgbClr val="C00000"/>
              </a:buClr>
              <a:buSzPct val="110000"/>
              <a:buFont typeface="Wingdings" pitchFamily="2" charset="2"/>
              <a:buChar char="ü"/>
              <a:defRPr/>
            </a:pPr>
            <a:r>
              <a:rPr lang="bg-BG" sz="1700" b="1" dirty="0" smtClean="0">
                <a:solidFill>
                  <a:srgbClr val="C00000"/>
                </a:solidFill>
                <a:latin typeface="Tahoma" pitchFamily="34" charset="0"/>
              </a:rPr>
              <a:t>Приложение</a:t>
            </a:r>
            <a:r>
              <a:rPr lang="bg-BG" sz="1700" b="1" dirty="0" smtClean="0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</a:rPr>
              <a:t>с тематично разпределение за всички ситуации по Български език</a:t>
            </a:r>
            <a:endParaRPr lang="bg-BG" sz="1700" dirty="0">
              <a:solidFill>
                <a:srgbClr val="002060"/>
              </a:solidFill>
              <a:latin typeface="Tahoma" pitchFamily="34" charset="0"/>
            </a:endParaRPr>
          </a:p>
          <a:p>
            <a:pPr>
              <a:lnSpc>
                <a:spcPts val="2200"/>
              </a:lnSpc>
              <a:spcAft>
                <a:spcPts val="600"/>
              </a:spcAft>
              <a:buClr>
                <a:srgbClr val="C00000"/>
              </a:buClr>
              <a:buSzPct val="110000"/>
              <a:buFont typeface="Wingdings" pitchFamily="2" charset="2"/>
              <a:buChar char="ü"/>
              <a:defRPr/>
            </a:pPr>
            <a:r>
              <a:rPr lang="bg-BG" sz="1700" b="1" dirty="0" smtClean="0">
                <a:solidFill>
                  <a:srgbClr val="C00000"/>
                </a:solidFill>
                <a:latin typeface="Tahoma" pitchFamily="34" charset="0"/>
              </a:rPr>
              <a:t>Музикален преподавател </a:t>
            </a: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</a:rPr>
              <a:t>и </a:t>
            </a:r>
            <a:r>
              <a:rPr lang="en-US" sz="1700" dirty="0" smtClean="0">
                <a:solidFill>
                  <a:srgbClr val="002060"/>
                </a:solidFill>
                <a:latin typeface="Tahoma" pitchFamily="34" charset="0"/>
              </a:rPr>
              <a:t>CD </a:t>
            </a: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</a:rPr>
              <a:t>с разнообразен музикален материал</a:t>
            </a:r>
            <a:r>
              <a:rPr lang="bg-BG" sz="1700" dirty="0" smtClean="0">
                <a:latin typeface="Tahoma" pitchFamily="34" charset="0"/>
              </a:rPr>
              <a:t> </a:t>
            </a:r>
          </a:p>
          <a:p>
            <a:pPr>
              <a:lnSpc>
                <a:spcPts val="2200"/>
              </a:lnSpc>
              <a:spcAft>
                <a:spcPts val="600"/>
              </a:spcAft>
              <a:buClr>
                <a:srgbClr val="C00000"/>
              </a:buClr>
              <a:buSzPct val="110000"/>
              <a:buFont typeface="Wingdings" pitchFamily="2" charset="2"/>
              <a:buChar char="ü"/>
              <a:defRPr/>
            </a:pPr>
            <a:r>
              <a:rPr lang="bg-BG" sz="1700" b="1" dirty="0" smtClean="0">
                <a:solidFill>
                  <a:srgbClr val="C00000"/>
                </a:solidFill>
                <a:latin typeface="Tahoma" pitchFamily="34" charset="0"/>
              </a:rPr>
              <a:t>Дидактични табла </a:t>
            </a: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</a:rPr>
              <a:t>и допълнителни материали за работа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  <a:defRPr/>
            </a:pPr>
            <a:endParaRPr lang="bg-BG" dirty="0" smtClean="0">
              <a:latin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1105539"/>
            <a:ext cx="91440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3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cs typeface="Tahoma" panose="020B0604030504040204" pitchFamily="34" charset="0"/>
              </a:rPr>
              <a:t>МАТЕРИАЛИ НА УЧИТЕЛЯ</a:t>
            </a:r>
            <a:endParaRPr lang="bg-BG" sz="23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19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3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Резултат с изображение за детски приказ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060848"/>
            <a:ext cx="2826045" cy="4005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63366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5536" y="1707484"/>
            <a:ext cx="8564215" cy="144016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2000" dirty="0" smtClean="0">
                <a:solidFill>
                  <a:srgbClr val="002060"/>
                </a:solidFill>
              </a:rPr>
              <a:t>Осигуряват възможност за интерактивна дейност</a:t>
            </a:r>
          </a:p>
          <a:p>
            <a:pPr eaLnBrk="1" hangingPunct="1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2000" dirty="0" smtClean="0">
                <a:solidFill>
                  <a:srgbClr val="002060"/>
                </a:solidFill>
              </a:rPr>
              <a:t>Предлагат гъвкави модели за работа според конкретните особености на групата</a:t>
            </a:r>
          </a:p>
          <a:p>
            <a:pPr eaLnBrk="1" hangingPunct="1"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2000" dirty="0" smtClean="0">
                <a:solidFill>
                  <a:srgbClr val="002060"/>
                </a:solidFill>
              </a:rPr>
              <a:t>Съобразени с разнообразно учебното  съдържание по Български език</a:t>
            </a:r>
          </a:p>
        </p:txBody>
      </p:sp>
      <p:sp>
        <p:nvSpPr>
          <p:cNvPr id="8" name="Rectangle 7"/>
          <p:cNvSpPr/>
          <p:nvPr/>
        </p:nvSpPr>
        <p:spPr>
          <a:xfrm>
            <a:off x="1" y="1105539"/>
            <a:ext cx="91440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3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cs typeface="Tahoma" panose="020B0604030504040204" pitchFamily="34" charset="0"/>
              </a:rPr>
              <a:t>ДИДАКТИЧНИ ТАБЛА</a:t>
            </a:r>
            <a:endParaRPr lang="bg-BG" sz="23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16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3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Резултат с изображение за дидактични материал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3429000"/>
            <a:ext cx="4392488" cy="31406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56372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8" descr="tabla_muz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6221" y="1843306"/>
            <a:ext cx="4068619" cy="2311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9" descr="tabla_obstestveni_nauk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782" y="4391678"/>
            <a:ext cx="3298556" cy="2331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10" descr="tabla_prikazk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818900"/>
            <a:ext cx="3297061" cy="2331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11" descr="tabla_prirodni_nauk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08084" y="4391678"/>
            <a:ext cx="4085066" cy="23311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1130966"/>
            <a:ext cx="91440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3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cs typeface="Tahoma" panose="020B0604030504040204" pitchFamily="34" charset="0"/>
              </a:rPr>
              <a:t>ДИДАКТИЧНИ МАТЕРИАЛИ</a:t>
            </a:r>
            <a:endParaRPr lang="bg-BG" sz="23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8" descr="tabla_muz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44824"/>
            <a:ext cx="4068619" cy="2311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3"/>
          <p:cNvPicPr>
            <a:picLocks noChangeAspect="1" noChangeArrowheads="1"/>
          </p:cNvPicPr>
          <p:nvPr/>
        </p:nvPicPr>
        <p:blipFill>
          <a:blip r:embed="rId7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9765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80728"/>
            <a:ext cx="9144000" cy="648072"/>
          </a:xfrm>
          <a:prstGeom prst="rect">
            <a:avLst/>
          </a:prstGeom>
          <a:noFill/>
        </p:spPr>
        <p:txBody>
          <a:bodyPr/>
          <a:lstStyle/>
          <a:p>
            <a:pPr eaLnBrk="1" hangingPunct="1">
              <a:defRPr/>
            </a:pPr>
            <a:r>
              <a:rPr lang="bg-BG" sz="2800" b="1" dirty="0" smtClean="0">
                <a:solidFill>
                  <a:srgbClr val="C00000"/>
                </a:solidFill>
              </a:rPr>
              <a:t>ПРЕДИМСТВА НА ПРОЕКТНАТА ДЕЙНОСТ</a:t>
            </a:r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7504" y="1572234"/>
            <a:ext cx="8928992" cy="5285766"/>
          </a:xfrm>
          <a:prstGeom prst="rect">
            <a:avLst/>
          </a:prstGeom>
        </p:spPr>
        <p:txBody>
          <a:bodyPr>
            <a:noAutofit/>
          </a:bodyPr>
          <a:lstStyle/>
          <a:p>
            <a:pPr eaLnBrk="1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10000"/>
              <a:buNone/>
              <a:defRPr/>
            </a:pPr>
            <a:endParaRPr lang="bg-BG" sz="1900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900" dirty="0" smtClean="0">
                <a:solidFill>
                  <a:srgbClr val="002060"/>
                </a:solidFill>
              </a:rPr>
              <a:t>Съдържанието на всяко учебно произведение е съобразено с конкретна тема, задачи и дейности</a:t>
            </a:r>
          </a:p>
          <a:p>
            <a:pPr eaLnBrk="1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900" dirty="0" smtClean="0">
                <a:solidFill>
                  <a:srgbClr val="002060"/>
                </a:solidFill>
              </a:rPr>
              <a:t>Улеснява осъществяването на конкретните дейности</a:t>
            </a:r>
          </a:p>
          <a:p>
            <a:pPr eaLnBrk="1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900" dirty="0" smtClean="0">
                <a:solidFill>
                  <a:srgbClr val="002060"/>
                </a:solidFill>
              </a:rPr>
              <a:t>Осигурява обучение и възпитание на децата, съгласно образователното направление с оглед и на индивидуалния потенциал на детето</a:t>
            </a:r>
          </a:p>
          <a:p>
            <a:pPr eaLnBrk="1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900" dirty="0" smtClean="0">
                <a:solidFill>
                  <a:srgbClr val="002060"/>
                </a:solidFill>
              </a:rPr>
              <a:t>Предлага интегриран, комплексен и игрови подход във възпитателно-образователния процес, приемственост между всички възрастови групи и готовност за училище </a:t>
            </a:r>
          </a:p>
          <a:p>
            <a:pPr eaLnBrk="1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900" dirty="0" smtClean="0">
                <a:solidFill>
                  <a:srgbClr val="002060"/>
                </a:solidFill>
              </a:rPr>
              <a:t>Осигурява емоционален и психологически комфорт на детето като стимулира неговия личностен напредък, интелектуално развитие и  себеутвърждаване</a:t>
            </a:r>
          </a:p>
          <a:p>
            <a:pPr eaLnBrk="1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900" dirty="0" smtClean="0">
                <a:solidFill>
                  <a:srgbClr val="002060"/>
                </a:solidFill>
              </a:rPr>
              <a:t>Дава възможност за гъвкаво приложение на българската реч, съобразно конкретните условия и специфика на детската група</a:t>
            </a:r>
          </a:p>
          <a:p>
            <a:pPr eaLnBrk="1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900" dirty="0" smtClean="0">
                <a:solidFill>
                  <a:srgbClr val="002060"/>
                </a:solidFill>
              </a:rPr>
              <a:t>Дава реални възможности за родителите да проследяват образователно-възпитателния процес на своето дете по Български език</a:t>
            </a:r>
          </a:p>
          <a:p>
            <a:pPr eaLnBrk="1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bg-BG" sz="1900" dirty="0" smtClean="0">
                <a:solidFill>
                  <a:srgbClr val="002060"/>
                </a:solidFill>
              </a:rPr>
              <a:t>Изгражда положително отношение на децата към българския език</a:t>
            </a:r>
          </a:p>
        </p:txBody>
      </p:sp>
      <p:pic>
        <p:nvPicPr>
          <p:cNvPr id="512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3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64545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84C2EB">
                  <a:alpha val="76471"/>
                </a:srgbClr>
              </a:clrFrom>
              <a:clrTo>
                <a:srgbClr val="84C2E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-15598" y="2027749"/>
            <a:ext cx="9159597" cy="483025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BB962-ADF7-4791-9895-1A528AB15536}" type="slidenum">
              <a:rPr lang="bg-BG" smtClean="0"/>
              <a:pPr/>
              <a:t>23</a:t>
            </a:fld>
            <a:endParaRPr lang="bg-BG"/>
          </a:p>
        </p:txBody>
      </p:sp>
      <p:sp>
        <p:nvSpPr>
          <p:cNvPr id="10" name="TextBox 9"/>
          <p:cNvSpPr txBox="1"/>
          <p:nvPr/>
        </p:nvSpPr>
        <p:spPr>
          <a:xfrm>
            <a:off x="214445" y="1842688"/>
            <a:ext cx="8807896" cy="23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ts val="2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А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ктивно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използване на езика като комуникативен феномен</a:t>
            </a:r>
          </a:p>
          <a:p>
            <a:pPr marL="285750" lvl="0" indent="-285750">
              <a:lnSpc>
                <a:spcPts val="2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Наличие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математическа грамотност </a:t>
            </a:r>
          </a:p>
          <a:p>
            <a:pPr marL="285750" lvl="0" indent="-285750">
              <a:lnSpc>
                <a:spcPts val="2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Осъзната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представа за личностната единтичност и социалната среда</a:t>
            </a:r>
          </a:p>
          <a:p>
            <a:pPr marL="285750" lvl="0" indent="-285750">
              <a:lnSpc>
                <a:spcPts val="2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Устойчиви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знания за екологосъобразния начин на живот</a:t>
            </a:r>
          </a:p>
          <a:p>
            <a:pPr marL="285750" lvl="0" indent="-285750">
              <a:lnSpc>
                <a:spcPts val="2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Открити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 обогатени творчески заложби и наклонности</a:t>
            </a:r>
          </a:p>
          <a:p>
            <a:pPr marL="285750" indent="-285750">
              <a:lnSpc>
                <a:spcPts val="2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Способност </a:t>
            </a:r>
            <a:r>
              <a:rPr lang="bg-BG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 учене чрез включване в интерактивни </a:t>
            </a: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endParaRPr lang="en-US" dirty="0" smtClean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ts val="2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Начална дигитална грамотност</a:t>
            </a:r>
            <a:endParaRPr lang="bg-BG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311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ЛИЧНИ КОМПЕТЕНТНОСТИ, </a:t>
            </a:r>
            <a:r>
              <a:rPr lang="en-US" sz="20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20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ПРИДОБИТИ В ПРЕДУЧИЛИЩНА ВЪЗРАСТ</a:t>
            </a:r>
            <a:endParaRPr lang="ru-RU" sz="20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3"/>
          <p:cNvPicPr>
            <a:picLocks noChangeAspect="1" noChangeArrowheads="1"/>
          </p:cNvPicPr>
          <p:nvPr/>
        </p:nvPicPr>
        <p:blipFill>
          <a:blip r:embed="rId4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4944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1794">
            <a:off x="4189932" y="3242373"/>
            <a:ext cx="2938608" cy="31414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4926">
            <a:off x="1467933" y="4616626"/>
            <a:ext cx="1619840" cy="201136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1325" y="0"/>
            <a:ext cx="2352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5" cstate="print"/>
          <a:srcRect b="12131"/>
          <a:stretch>
            <a:fillRect/>
          </a:stretch>
        </p:blipFill>
        <p:spPr bwMode="auto">
          <a:xfrm>
            <a:off x="0" y="0"/>
            <a:ext cx="2476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827584" y="1484784"/>
          <a:ext cx="4201502" cy="1615440"/>
        </p:xfrm>
        <a:graphic>
          <a:graphicData uri="http://schemas.openxmlformats.org/drawingml/2006/table">
            <a:tbl>
              <a:tblPr/>
              <a:tblGrid>
                <a:gridCol w="4201502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bg-BG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Изготвил:</a:t>
                      </a:r>
                      <a:r>
                        <a:rPr lang="bg-BG" sz="1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Емилия Георгиева Василева – експерт – образователни дейности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bg-BG" sz="1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ДГ ,,</a:t>
                      </a:r>
                      <a:r>
                        <a:rPr lang="bg-BG" sz="1600" b="1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Радомирче’’</a:t>
                      </a:r>
                      <a:r>
                        <a:rPr lang="bg-BG" sz="1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град Радомир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bg-BG" sz="1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ПРОЕКТ ,,Социално-икономическа и образователна интеграция на уязвими групи на територията на община Радомир</a:t>
                      </a:r>
                      <a:r>
                        <a:rPr lang="en-US" sz="16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’’</a:t>
                      </a:r>
                      <a:endParaRPr lang="bg-BG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0906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2152</TotalTime>
  <Words>1171</Words>
  <Application>Microsoft Office PowerPoint</Application>
  <PresentationFormat>Презентация на цял екран (4:3)</PresentationFormat>
  <Paragraphs>167</Paragraphs>
  <Slides>24</Slides>
  <Notes>2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24</vt:i4>
      </vt:variant>
    </vt:vector>
  </HeadingPairs>
  <TitlesOfParts>
    <vt:vector size="30" baseType="lpstr">
      <vt:lpstr>Arial</vt:lpstr>
      <vt:lpstr>Calibri</vt:lpstr>
      <vt:lpstr>Tahoma</vt:lpstr>
      <vt:lpstr>Wingdings</vt:lpstr>
      <vt:lpstr>Times New Roman</vt:lpstr>
      <vt:lpstr>Office Theme</vt:lpstr>
      <vt:lpstr>Слайд 1</vt:lpstr>
      <vt:lpstr>Слайд 2</vt:lpstr>
      <vt:lpstr>Концептуална идея ДЕТЕТО ДА СЕ ЧУВСТВА ДОБРЕ </vt:lpstr>
      <vt:lpstr>Слайд 4</vt:lpstr>
      <vt:lpstr>Слайд 5</vt:lpstr>
      <vt:lpstr>Слайд 6</vt:lpstr>
      <vt:lpstr>Специфика</vt:lpstr>
      <vt:lpstr>Очаквани резултати за проследяване на дейността по Български език</vt:lpstr>
      <vt:lpstr>Слайд 9</vt:lpstr>
      <vt:lpstr>Слайд 10</vt:lpstr>
      <vt:lpstr>Учебен материал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ПРЕДИМСТВА НА ПРОЕКТНАТА ДЕЙНОСТ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</dc:creator>
  <cp:lastModifiedBy>User</cp:lastModifiedBy>
  <cp:revision>380</cp:revision>
  <dcterms:created xsi:type="dcterms:W3CDTF">2015-01-13T08:12:46Z</dcterms:created>
  <dcterms:modified xsi:type="dcterms:W3CDTF">2019-10-09T13:12:47Z</dcterms:modified>
</cp:coreProperties>
</file>